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2"/>
  </p:notesMasterIdLst>
  <p:sldIdLst>
    <p:sldId id="668" r:id="rId2"/>
    <p:sldId id="669" r:id="rId3"/>
    <p:sldId id="670" r:id="rId4"/>
    <p:sldId id="671" r:id="rId5"/>
    <p:sldId id="672" r:id="rId6"/>
    <p:sldId id="673" r:id="rId7"/>
    <p:sldId id="677" r:id="rId8"/>
    <p:sldId id="678" r:id="rId9"/>
    <p:sldId id="679" r:id="rId10"/>
    <p:sldId id="680" r:id="rId11"/>
    <p:sldId id="681" r:id="rId12"/>
    <p:sldId id="682" r:id="rId13"/>
    <p:sldId id="683" r:id="rId14"/>
    <p:sldId id="684" r:id="rId15"/>
    <p:sldId id="685" r:id="rId16"/>
    <p:sldId id="686" r:id="rId17"/>
    <p:sldId id="687" r:id="rId18"/>
    <p:sldId id="688" r:id="rId19"/>
    <p:sldId id="689" r:id="rId20"/>
    <p:sldId id="674" r:id="rId21"/>
  </p:sldIdLst>
  <p:sldSz cx="9144000" cy="5143500" type="screen16x9"/>
  <p:notesSz cx="6858000" cy="9144000"/>
  <p:embeddedFontLst>
    <p:embeddedFont>
      <p:font typeface="Anton" pitchFamily="2" charset="0"/>
      <p:regular r:id="rId23"/>
    </p:embeddedFont>
    <p:embeddedFont>
      <p:font typeface="Calibri" panose="020F050202020403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4F425B5-9E1C-46CC-9326-7F4D3933DAC9}">
  <a:tblStyle styleId="{04F425B5-9E1C-46CC-9326-7F4D3933DAC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9C05D4-F7CF-4299-A2A6-2079C95DB0B4}"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318"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2"/>
        <p:cNvGrpSpPr/>
        <p:nvPr/>
      </p:nvGrpSpPr>
      <p:grpSpPr>
        <a:xfrm>
          <a:off x="0" y="0"/>
          <a:ext cx="0" cy="0"/>
          <a:chOff x="0" y="0"/>
          <a:chExt cx="0" cy="0"/>
        </a:xfrm>
      </p:grpSpPr>
      <p:sp>
        <p:nvSpPr>
          <p:cNvPr id="3313" name="Google Shape;3313;g23de8371ff3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4" name="Google Shape;3314;g23de8371ff3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1e25fb70858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1e25fb70858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725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1e25fb70858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1e25fb70858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83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1e25fb70858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1e25fb70858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281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1e25fb70858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1e25fb70858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563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1e25fb70858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1e25fb70858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252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1e25fb70858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1e25fb70858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380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1e25fb70858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1e25fb70858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042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1e25fb70858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1e25fb70858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791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1e25fb70858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1e25fb70858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455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1e25fb70858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1e25fb70858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171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9"/>
        <p:cNvGrpSpPr/>
        <p:nvPr/>
      </p:nvGrpSpPr>
      <p:grpSpPr>
        <a:xfrm>
          <a:off x="0" y="0"/>
          <a:ext cx="0" cy="0"/>
          <a:chOff x="0" y="0"/>
          <a:chExt cx="0" cy="0"/>
        </a:xfrm>
      </p:grpSpPr>
      <p:sp>
        <p:nvSpPr>
          <p:cNvPr id="3320" name="Google Shape;3320;g23de8371ff3_1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1" name="Google Shape;3321;g23de8371ff3_1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9"/>
        <p:cNvGrpSpPr/>
        <p:nvPr/>
      </p:nvGrpSpPr>
      <p:grpSpPr>
        <a:xfrm>
          <a:off x="0" y="0"/>
          <a:ext cx="0" cy="0"/>
          <a:chOff x="0" y="0"/>
          <a:chExt cx="0" cy="0"/>
        </a:xfrm>
      </p:grpSpPr>
      <p:sp>
        <p:nvSpPr>
          <p:cNvPr id="3350" name="Google Shape;3350;g1e25fb70858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1" name="Google Shape;3351;g1e25fb70858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5"/>
        <p:cNvGrpSpPr/>
        <p:nvPr/>
      </p:nvGrpSpPr>
      <p:grpSpPr>
        <a:xfrm>
          <a:off x="0" y="0"/>
          <a:ext cx="0" cy="0"/>
          <a:chOff x="0" y="0"/>
          <a:chExt cx="0" cy="0"/>
        </a:xfrm>
      </p:grpSpPr>
      <p:sp>
        <p:nvSpPr>
          <p:cNvPr id="3326" name="Google Shape;3326;g1e25fb70858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7" name="Google Shape;3327;g1e25fb70858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1"/>
        <p:cNvGrpSpPr/>
        <p:nvPr/>
      </p:nvGrpSpPr>
      <p:grpSpPr>
        <a:xfrm>
          <a:off x="0" y="0"/>
          <a:ext cx="0" cy="0"/>
          <a:chOff x="0" y="0"/>
          <a:chExt cx="0" cy="0"/>
        </a:xfrm>
      </p:grpSpPr>
      <p:sp>
        <p:nvSpPr>
          <p:cNvPr id="3332" name="Google Shape;3332;g1e25fb70858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3" name="Google Shape;3333;g1e25fb70858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1e25fb70858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1e25fb70858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3"/>
        <p:cNvGrpSpPr/>
        <p:nvPr/>
      </p:nvGrpSpPr>
      <p:grpSpPr>
        <a:xfrm>
          <a:off x="0" y="0"/>
          <a:ext cx="0" cy="0"/>
          <a:chOff x="0" y="0"/>
          <a:chExt cx="0" cy="0"/>
        </a:xfrm>
      </p:grpSpPr>
      <p:sp>
        <p:nvSpPr>
          <p:cNvPr id="3344" name="Google Shape;3344;g1e25fb70858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5" name="Google Shape;3345;g1e25fb70858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1e25fb70858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1e25fb70858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970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1e25fb70858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1e25fb70858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107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1e25fb70858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9" name="Google Shape;3339;g1e25fb70858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62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2 1">
  <p:cSld name="CUSTOM_13_1_3_2">
    <p:bg>
      <p:bgPr>
        <a:solidFill>
          <a:srgbClr val="FFFFFF"/>
        </a:solid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subTitle" idx="1"/>
          </p:nvPr>
        </p:nvSpPr>
        <p:spPr>
          <a:xfrm>
            <a:off x="3080300" y="1981500"/>
            <a:ext cx="2991900" cy="1880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F3F3F3"/>
              </a:buClr>
              <a:buSzPts val="1000"/>
              <a:buNone/>
              <a:defRPr sz="1000">
                <a:solidFill>
                  <a:srgbClr val="F3F3F3"/>
                </a:solidFill>
              </a:defRPr>
            </a:lvl1pPr>
            <a:lvl2pPr lvl="1" algn="ctr" rtl="0">
              <a:lnSpc>
                <a:spcPct val="100000"/>
              </a:lnSpc>
              <a:spcBef>
                <a:spcPts val="0"/>
              </a:spcBef>
              <a:spcAft>
                <a:spcPts val="0"/>
              </a:spcAft>
              <a:buClr>
                <a:srgbClr val="F3F3F3"/>
              </a:buClr>
              <a:buSzPts val="1000"/>
              <a:buNone/>
              <a:defRPr sz="1000">
                <a:solidFill>
                  <a:srgbClr val="F3F3F3"/>
                </a:solidFill>
              </a:defRPr>
            </a:lvl2pPr>
            <a:lvl3pPr lvl="2" algn="ctr" rtl="0">
              <a:lnSpc>
                <a:spcPct val="100000"/>
              </a:lnSpc>
              <a:spcBef>
                <a:spcPts val="0"/>
              </a:spcBef>
              <a:spcAft>
                <a:spcPts val="0"/>
              </a:spcAft>
              <a:buClr>
                <a:srgbClr val="F3F3F3"/>
              </a:buClr>
              <a:buSzPts val="1000"/>
              <a:buNone/>
              <a:defRPr sz="1000">
                <a:solidFill>
                  <a:srgbClr val="F3F3F3"/>
                </a:solidFill>
              </a:defRPr>
            </a:lvl3pPr>
            <a:lvl4pPr lvl="3" algn="ctr" rtl="0">
              <a:lnSpc>
                <a:spcPct val="100000"/>
              </a:lnSpc>
              <a:spcBef>
                <a:spcPts val="0"/>
              </a:spcBef>
              <a:spcAft>
                <a:spcPts val="0"/>
              </a:spcAft>
              <a:buClr>
                <a:srgbClr val="F3F3F3"/>
              </a:buClr>
              <a:buSzPts val="1000"/>
              <a:buNone/>
              <a:defRPr sz="1000">
                <a:solidFill>
                  <a:srgbClr val="F3F3F3"/>
                </a:solidFill>
              </a:defRPr>
            </a:lvl4pPr>
            <a:lvl5pPr lvl="4" algn="ctr" rtl="0">
              <a:lnSpc>
                <a:spcPct val="100000"/>
              </a:lnSpc>
              <a:spcBef>
                <a:spcPts val="0"/>
              </a:spcBef>
              <a:spcAft>
                <a:spcPts val="0"/>
              </a:spcAft>
              <a:buClr>
                <a:srgbClr val="F3F3F3"/>
              </a:buClr>
              <a:buSzPts val="1000"/>
              <a:buNone/>
              <a:defRPr sz="1000">
                <a:solidFill>
                  <a:srgbClr val="F3F3F3"/>
                </a:solidFill>
              </a:defRPr>
            </a:lvl5pPr>
            <a:lvl6pPr lvl="5" algn="ctr" rtl="0">
              <a:lnSpc>
                <a:spcPct val="100000"/>
              </a:lnSpc>
              <a:spcBef>
                <a:spcPts val="0"/>
              </a:spcBef>
              <a:spcAft>
                <a:spcPts val="0"/>
              </a:spcAft>
              <a:buClr>
                <a:srgbClr val="F3F3F3"/>
              </a:buClr>
              <a:buSzPts val="1000"/>
              <a:buNone/>
              <a:defRPr sz="1000">
                <a:solidFill>
                  <a:srgbClr val="F3F3F3"/>
                </a:solidFill>
              </a:defRPr>
            </a:lvl6pPr>
            <a:lvl7pPr lvl="6" algn="ctr" rtl="0">
              <a:lnSpc>
                <a:spcPct val="100000"/>
              </a:lnSpc>
              <a:spcBef>
                <a:spcPts val="0"/>
              </a:spcBef>
              <a:spcAft>
                <a:spcPts val="0"/>
              </a:spcAft>
              <a:buClr>
                <a:srgbClr val="F3F3F3"/>
              </a:buClr>
              <a:buSzPts val="1000"/>
              <a:buNone/>
              <a:defRPr sz="1000">
                <a:solidFill>
                  <a:srgbClr val="F3F3F3"/>
                </a:solidFill>
              </a:defRPr>
            </a:lvl7pPr>
            <a:lvl8pPr lvl="7" algn="ctr" rtl="0">
              <a:lnSpc>
                <a:spcPct val="100000"/>
              </a:lnSpc>
              <a:spcBef>
                <a:spcPts val="0"/>
              </a:spcBef>
              <a:spcAft>
                <a:spcPts val="0"/>
              </a:spcAft>
              <a:buClr>
                <a:srgbClr val="F3F3F3"/>
              </a:buClr>
              <a:buSzPts val="1000"/>
              <a:buNone/>
              <a:defRPr sz="1000">
                <a:solidFill>
                  <a:srgbClr val="F3F3F3"/>
                </a:solidFill>
              </a:defRPr>
            </a:lvl8pPr>
            <a:lvl9pPr lvl="8" algn="ctr"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56" name="Google Shape;56;p14"/>
          <p:cNvSpPr txBox="1">
            <a:spLocks noGrp="1"/>
          </p:cNvSpPr>
          <p:nvPr>
            <p:ph type="ctrTitle"/>
          </p:nvPr>
        </p:nvSpPr>
        <p:spPr>
          <a:xfrm>
            <a:off x="55650" y="464882"/>
            <a:ext cx="9032700" cy="404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42B9B2"/>
              </a:buClr>
              <a:buSzPts val="2800"/>
              <a:buNone/>
              <a:defRPr>
                <a:solidFill>
                  <a:srgbClr val="42B9B2"/>
                </a:solidFill>
              </a:defRPr>
            </a:lvl1pPr>
            <a:lvl2pPr lvl="1" algn="r" rtl="0">
              <a:lnSpc>
                <a:spcPct val="100000"/>
              </a:lnSpc>
              <a:spcBef>
                <a:spcPts val="0"/>
              </a:spcBef>
              <a:spcAft>
                <a:spcPts val="0"/>
              </a:spcAft>
              <a:buSzPts val="1800"/>
              <a:buFont typeface="Anton"/>
              <a:buNone/>
              <a:defRPr sz="1800">
                <a:latin typeface="Anton"/>
                <a:ea typeface="Anton"/>
                <a:cs typeface="Anton"/>
                <a:sym typeface="Anton"/>
              </a:defRPr>
            </a:lvl2pPr>
            <a:lvl3pPr lvl="2" algn="r" rtl="0">
              <a:lnSpc>
                <a:spcPct val="100000"/>
              </a:lnSpc>
              <a:spcBef>
                <a:spcPts val="0"/>
              </a:spcBef>
              <a:spcAft>
                <a:spcPts val="0"/>
              </a:spcAft>
              <a:buSzPts val="1800"/>
              <a:buFont typeface="Anton"/>
              <a:buNone/>
              <a:defRPr sz="1800">
                <a:latin typeface="Anton"/>
                <a:ea typeface="Anton"/>
                <a:cs typeface="Anton"/>
                <a:sym typeface="Anton"/>
              </a:defRPr>
            </a:lvl3pPr>
            <a:lvl4pPr lvl="3" algn="r" rtl="0">
              <a:lnSpc>
                <a:spcPct val="100000"/>
              </a:lnSpc>
              <a:spcBef>
                <a:spcPts val="0"/>
              </a:spcBef>
              <a:spcAft>
                <a:spcPts val="0"/>
              </a:spcAft>
              <a:buSzPts val="1800"/>
              <a:buFont typeface="Anton"/>
              <a:buNone/>
              <a:defRPr sz="1800">
                <a:latin typeface="Anton"/>
                <a:ea typeface="Anton"/>
                <a:cs typeface="Anton"/>
                <a:sym typeface="Anton"/>
              </a:defRPr>
            </a:lvl4pPr>
            <a:lvl5pPr lvl="4" algn="r" rtl="0">
              <a:lnSpc>
                <a:spcPct val="100000"/>
              </a:lnSpc>
              <a:spcBef>
                <a:spcPts val="0"/>
              </a:spcBef>
              <a:spcAft>
                <a:spcPts val="0"/>
              </a:spcAft>
              <a:buSzPts val="1800"/>
              <a:buFont typeface="Anton"/>
              <a:buNone/>
              <a:defRPr sz="1800">
                <a:latin typeface="Anton"/>
                <a:ea typeface="Anton"/>
                <a:cs typeface="Anton"/>
                <a:sym typeface="Anton"/>
              </a:defRPr>
            </a:lvl5pPr>
            <a:lvl6pPr lvl="5" algn="r" rtl="0">
              <a:lnSpc>
                <a:spcPct val="100000"/>
              </a:lnSpc>
              <a:spcBef>
                <a:spcPts val="0"/>
              </a:spcBef>
              <a:spcAft>
                <a:spcPts val="0"/>
              </a:spcAft>
              <a:buSzPts val="1800"/>
              <a:buFont typeface="Anton"/>
              <a:buNone/>
              <a:defRPr sz="1800">
                <a:latin typeface="Anton"/>
                <a:ea typeface="Anton"/>
                <a:cs typeface="Anton"/>
                <a:sym typeface="Anton"/>
              </a:defRPr>
            </a:lvl6pPr>
            <a:lvl7pPr lvl="6" algn="r" rtl="0">
              <a:lnSpc>
                <a:spcPct val="100000"/>
              </a:lnSpc>
              <a:spcBef>
                <a:spcPts val="0"/>
              </a:spcBef>
              <a:spcAft>
                <a:spcPts val="0"/>
              </a:spcAft>
              <a:buSzPts val="1800"/>
              <a:buFont typeface="Anton"/>
              <a:buNone/>
              <a:defRPr sz="1800">
                <a:latin typeface="Anton"/>
                <a:ea typeface="Anton"/>
                <a:cs typeface="Anton"/>
                <a:sym typeface="Anton"/>
              </a:defRPr>
            </a:lvl7pPr>
            <a:lvl8pPr lvl="7" algn="r" rtl="0">
              <a:lnSpc>
                <a:spcPct val="100000"/>
              </a:lnSpc>
              <a:spcBef>
                <a:spcPts val="0"/>
              </a:spcBef>
              <a:spcAft>
                <a:spcPts val="0"/>
              </a:spcAft>
              <a:buSzPts val="1800"/>
              <a:buFont typeface="Anton"/>
              <a:buNone/>
              <a:defRPr sz="1800">
                <a:latin typeface="Anton"/>
                <a:ea typeface="Anton"/>
                <a:cs typeface="Anton"/>
                <a:sym typeface="Anton"/>
              </a:defRPr>
            </a:lvl8pPr>
            <a:lvl9pPr lvl="8" algn="r" rtl="0">
              <a:lnSpc>
                <a:spcPct val="100000"/>
              </a:lnSpc>
              <a:spcBef>
                <a:spcPts val="0"/>
              </a:spcBef>
              <a:spcAft>
                <a:spcPts val="0"/>
              </a:spcAft>
              <a:buSzPts val="1800"/>
              <a:buFont typeface="Anton"/>
              <a:buNone/>
              <a:defRPr sz="1800">
                <a:latin typeface="Anton"/>
                <a:ea typeface="Anton"/>
                <a:cs typeface="Anton"/>
                <a:sym typeface="Anton"/>
              </a:defRPr>
            </a:lvl9pPr>
          </a:lstStyle>
          <a:p>
            <a:endParaRPr/>
          </a:p>
        </p:txBody>
      </p:sp>
      <p:cxnSp>
        <p:nvCxnSpPr>
          <p:cNvPr id="57" name="Google Shape;57;p14"/>
          <p:cNvCxnSpPr/>
          <p:nvPr/>
        </p:nvCxnSpPr>
        <p:spPr>
          <a:xfrm>
            <a:off x="2973450" y="903175"/>
            <a:ext cx="3197100" cy="0"/>
          </a:xfrm>
          <a:prstGeom prst="straightConnector1">
            <a:avLst/>
          </a:prstGeom>
          <a:noFill/>
          <a:ln w="19050" cap="flat" cmpd="sng">
            <a:solidFill>
              <a:srgbClr val="434343"/>
            </a:solidFill>
            <a:prstDash val="solid"/>
            <a:round/>
            <a:headEnd type="none" w="sm" len="sm"/>
            <a:tailEnd type="none" w="sm" len="sm"/>
          </a:ln>
        </p:spPr>
      </p:cxnSp>
      <p:pic>
        <p:nvPicPr>
          <p:cNvPr id="58" name="Google Shape;58;p14"/>
          <p:cNvPicPr preferRelativeResize="0"/>
          <p:nvPr/>
        </p:nvPicPr>
        <p:blipFill rotWithShape="1">
          <a:blip r:embed="rId2">
            <a:alphaModFix/>
          </a:blip>
          <a:srcRect/>
          <a:stretch/>
        </p:blipFill>
        <p:spPr>
          <a:xfrm>
            <a:off x="208050" y="4361750"/>
            <a:ext cx="537898" cy="53789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blank slide">
  <p:cSld name="CUSTOM_12_1_1">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ctrTitle"/>
          </p:nvPr>
        </p:nvSpPr>
        <p:spPr>
          <a:xfrm>
            <a:off x="55650" y="464882"/>
            <a:ext cx="9032700" cy="404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9AC529"/>
              </a:buClr>
              <a:buSzPts val="2800"/>
              <a:buNone/>
              <a:defRPr>
                <a:solidFill>
                  <a:srgbClr val="9AC529"/>
                </a:solidFill>
              </a:defRPr>
            </a:lvl1pPr>
            <a:lvl2pPr lvl="1" algn="r" rtl="0">
              <a:spcBef>
                <a:spcPts val="0"/>
              </a:spcBef>
              <a:spcAft>
                <a:spcPts val="0"/>
              </a:spcAft>
              <a:buSzPts val="1800"/>
              <a:buFont typeface="Anton"/>
              <a:buNone/>
              <a:defRPr sz="1800">
                <a:latin typeface="Anton"/>
                <a:ea typeface="Anton"/>
                <a:cs typeface="Anton"/>
                <a:sym typeface="Anton"/>
              </a:defRPr>
            </a:lvl2pPr>
            <a:lvl3pPr lvl="2" algn="r" rtl="0">
              <a:spcBef>
                <a:spcPts val="0"/>
              </a:spcBef>
              <a:spcAft>
                <a:spcPts val="0"/>
              </a:spcAft>
              <a:buSzPts val="1800"/>
              <a:buFont typeface="Anton"/>
              <a:buNone/>
              <a:defRPr sz="1800">
                <a:latin typeface="Anton"/>
                <a:ea typeface="Anton"/>
                <a:cs typeface="Anton"/>
                <a:sym typeface="Anton"/>
              </a:defRPr>
            </a:lvl3pPr>
            <a:lvl4pPr lvl="3" algn="r" rtl="0">
              <a:spcBef>
                <a:spcPts val="0"/>
              </a:spcBef>
              <a:spcAft>
                <a:spcPts val="0"/>
              </a:spcAft>
              <a:buSzPts val="1800"/>
              <a:buFont typeface="Anton"/>
              <a:buNone/>
              <a:defRPr sz="1800">
                <a:latin typeface="Anton"/>
                <a:ea typeface="Anton"/>
                <a:cs typeface="Anton"/>
                <a:sym typeface="Anton"/>
              </a:defRPr>
            </a:lvl4pPr>
            <a:lvl5pPr lvl="4" algn="r" rtl="0">
              <a:spcBef>
                <a:spcPts val="0"/>
              </a:spcBef>
              <a:spcAft>
                <a:spcPts val="0"/>
              </a:spcAft>
              <a:buSzPts val="1800"/>
              <a:buFont typeface="Anton"/>
              <a:buNone/>
              <a:defRPr sz="1800">
                <a:latin typeface="Anton"/>
                <a:ea typeface="Anton"/>
                <a:cs typeface="Anton"/>
                <a:sym typeface="Anton"/>
              </a:defRPr>
            </a:lvl5pPr>
            <a:lvl6pPr lvl="5" algn="r" rtl="0">
              <a:spcBef>
                <a:spcPts val="0"/>
              </a:spcBef>
              <a:spcAft>
                <a:spcPts val="0"/>
              </a:spcAft>
              <a:buSzPts val="1800"/>
              <a:buFont typeface="Anton"/>
              <a:buNone/>
              <a:defRPr sz="1800">
                <a:latin typeface="Anton"/>
                <a:ea typeface="Anton"/>
                <a:cs typeface="Anton"/>
                <a:sym typeface="Anton"/>
              </a:defRPr>
            </a:lvl6pPr>
            <a:lvl7pPr lvl="6" algn="r" rtl="0">
              <a:spcBef>
                <a:spcPts val="0"/>
              </a:spcBef>
              <a:spcAft>
                <a:spcPts val="0"/>
              </a:spcAft>
              <a:buSzPts val="1800"/>
              <a:buFont typeface="Anton"/>
              <a:buNone/>
              <a:defRPr sz="1800">
                <a:latin typeface="Anton"/>
                <a:ea typeface="Anton"/>
                <a:cs typeface="Anton"/>
                <a:sym typeface="Anton"/>
              </a:defRPr>
            </a:lvl7pPr>
            <a:lvl8pPr lvl="7" algn="r" rtl="0">
              <a:spcBef>
                <a:spcPts val="0"/>
              </a:spcBef>
              <a:spcAft>
                <a:spcPts val="0"/>
              </a:spcAft>
              <a:buSzPts val="1800"/>
              <a:buFont typeface="Anton"/>
              <a:buNone/>
              <a:defRPr sz="1800">
                <a:latin typeface="Anton"/>
                <a:ea typeface="Anton"/>
                <a:cs typeface="Anton"/>
                <a:sym typeface="Anton"/>
              </a:defRPr>
            </a:lvl8pPr>
            <a:lvl9pPr lvl="8" algn="r" rtl="0">
              <a:spcBef>
                <a:spcPts val="0"/>
              </a:spcBef>
              <a:spcAft>
                <a:spcPts val="0"/>
              </a:spcAft>
              <a:buSzPts val="1800"/>
              <a:buFont typeface="Anton"/>
              <a:buNone/>
              <a:defRPr sz="1800">
                <a:latin typeface="Anton"/>
                <a:ea typeface="Anton"/>
                <a:cs typeface="Anton"/>
                <a:sym typeface="Anton"/>
              </a:defRPr>
            </a:lvl9pPr>
          </a:lstStyle>
          <a:p>
            <a:endParaRPr/>
          </a:p>
        </p:txBody>
      </p:sp>
      <p:cxnSp>
        <p:nvCxnSpPr>
          <p:cNvPr id="52" name="Google Shape;52;p13"/>
          <p:cNvCxnSpPr/>
          <p:nvPr/>
        </p:nvCxnSpPr>
        <p:spPr>
          <a:xfrm>
            <a:off x="2973450" y="903175"/>
            <a:ext cx="3197100" cy="0"/>
          </a:xfrm>
          <a:prstGeom prst="straightConnector1">
            <a:avLst/>
          </a:prstGeom>
          <a:noFill/>
          <a:ln w="19050" cap="flat" cmpd="sng">
            <a:solidFill>
              <a:srgbClr val="434343"/>
            </a:solidFill>
            <a:prstDash val="solid"/>
            <a:round/>
            <a:headEnd type="none" w="med" len="med"/>
            <a:tailEnd type="none" w="med" len="med"/>
          </a:ln>
        </p:spPr>
      </p:cxnSp>
      <p:pic>
        <p:nvPicPr>
          <p:cNvPr id="53" name="Google Shape;53;p13"/>
          <p:cNvPicPr preferRelativeResize="0"/>
          <p:nvPr/>
        </p:nvPicPr>
        <p:blipFill>
          <a:blip r:embed="rId2">
            <a:alphaModFix/>
          </a:blip>
          <a:stretch>
            <a:fillRect/>
          </a:stretch>
        </p:blipFill>
        <p:spPr>
          <a:xfrm>
            <a:off x="208050" y="4361750"/>
            <a:ext cx="537898" cy="53789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9"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5"/>
        <p:cNvGrpSpPr/>
        <p:nvPr/>
      </p:nvGrpSpPr>
      <p:grpSpPr>
        <a:xfrm>
          <a:off x="0" y="0"/>
          <a:ext cx="0" cy="0"/>
          <a:chOff x="0" y="0"/>
          <a:chExt cx="0" cy="0"/>
        </a:xfrm>
      </p:grpSpPr>
      <p:sp>
        <p:nvSpPr>
          <p:cNvPr id="3316" name="Google Shape;3316;p429"/>
          <p:cNvSpPr txBox="1">
            <a:spLocks noGrp="1"/>
          </p:cNvSpPr>
          <p:nvPr>
            <p:ph type="body" idx="1"/>
          </p:nvPr>
        </p:nvSpPr>
        <p:spPr>
          <a:xfrm>
            <a:off x="200650" y="3862450"/>
            <a:ext cx="6277800" cy="1138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29" dirty="0">
                <a:latin typeface="Calibri"/>
                <a:ea typeface="Calibri"/>
                <a:cs typeface="Calibri"/>
                <a:sym typeface="Calibri"/>
              </a:rPr>
              <a:t>Experimentadores: Esteban Elia</a:t>
            </a:r>
            <a:endParaRPr sz="1929" dirty="0">
              <a:latin typeface="Calibri"/>
              <a:ea typeface="Calibri"/>
              <a:cs typeface="Calibri"/>
              <a:sym typeface="Calibri"/>
            </a:endParaRPr>
          </a:p>
        </p:txBody>
      </p:sp>
      <p:pic>
        <p:nvPicPr>
          <p:cNvPr id="3317" name="Google Shape;3317;p429"/>
          <p:cNvPicPr preferRelativeResize="0"/>
          <p:nvPr/>
        </p:nvPicPr>
        <p:blipFill>
          <a:blip r:embed="rId3">
            <a:alphaModFix/>
          </a:blip>
          <a:stretch>
            <a:fillRect/>
          </a:stretch>
        </p:blipFill>
        <p:spPr>
          <a:xfrm>
            <a:off x="6985550" y="3798200"/>
            <a:ext cx="2111175" cy="1266700"/>
          </a:xfrm>
          <a:prstGeom prst="rect">
            <a:avLst/>
          </a:prstGeom>
          <a:noFill/>
          <a:ln>
            <a:noFill/>
          </a:ln>
        </p:spPr>
      </p:pic>
      <p:sp>
        <p:nvSpPr>
          <p:cNvPr id="3318" name="Google Shape;3318;p429"/>
          <p:cNvSpPr txBox="1">
            <a:spLocks noGrp="1"/>
          </p:cNvSpPr>
          <p:nvPr>
            <p:ph type="ctrTitle" idx="4294967295"/>
          </p:nvPr>
        </p:nvSpPr>
        <p:spPr>
          <a:xfrm>
            <a:off x="370200" y="1320404"/>
            <a:ext cx="8462100" cy="125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Calibri"/>
                <a:ea typeface="Calibri"/>
                <a:cs typeface="Calibri"/>
                <a:sym typeface="Calibri"/>
              </a:rPr>
              <a:t>FE - Feature Engineering</a:t>
            </a:r>
            <a:endParaRPr dirty="0">
              <a:latin typeface="Calibri"/>
              <a:ea typeface="Calibri"/>
              <a:cs typeface="Calibri"/>
              <a:sym typeface="Calibri"/>
            </a:endParaRPr>
          </a:p>
          <a:p>
            <a:pPr marL="0" lvl="0" indent="0" algn="l" rtl="0">
              <a:spcBef>
                <a:spcPts val="0"/>
              </a:spcBef>
              <a:spcAft>
                <a:spcPts val="0"/>
              </a:spcAft>
              <a:buNone/>
            </a:pPr>
            <a:r>
              <a:rPr lang="en" dirty="0">
                <a:latin typeface="Calibri"/>
                <a:ea typeface="Calibri"/>
                <a:cs typeface="Calibri"/>
                <a:sym typeface="Calibri"/>
              </a:rPr>
              <a:t>“Acelerar el FE usando modelos proxy”</a:t>
            </a:r>
            <a:endParaRPr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a:p>
            <a:pPr marL="0" lvl="0" indent="0" algn="l" rtl="0">
              <a:spcBef>
                <a:spcPts val="0"/>
              </a:spcBef>
              <a:spcAft>
                <a:spcPts val="0"/>
              </a:spcAft>
              <a:buNone/>
            </a:pPr>
            <a:endParaRPr sz="5755" dirty="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6" name="Google Shape;3341;p433">
            <a:extLst>
              <a:ext uri="{FF2B5EF4-FFF2-40B4-BE49-F238E27FC236}">
                <a16:creationId xmlns:a16="http://schemas.microsoft.com/office/drawing/2014/main" id="{54819B87-A76D-4A79-A04F-FC06BE5B87E7}"/>
              </a:ext>
            </a:extLst>
          </p:cNvPr>
          <p:cNvSpPr txBox="1">
            <a:spLocks noGrp="1"/>
          </p:cNvSpPr>
          <p:nvPr>
            <p:ph type="title"/>
          </p:nvPr>
        </p:nvSpPr>
        <p:spPr>
          <a:xfrm>
            <a:off x="432015" y="270133"/>
            <a:ext cx="3597327"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Calibri"/>
                <a:ea typeface="Calibri"/>
                <a:cs typeface="Calibri"/>
                <a:sym typeface="Calibri"/>
              </a:rPr>
              <a:t>Experimento Dataset 2</a:t>
            </a:r>
            <a:endParaRPr dirty="0">
              <a:latin typeface="Calibri"/>
              <a:ea typeface="Calibri"/>
              <a:cs typeface="Calibri"/>
              <a:sym typeface="Calibri"/>
            </a:endParaRPr>
          </a:p>
        </p:txBody>
      </p:sp>
      <p:sp>
        <p:nvSpPr>
          <p:cNvPr id="7" name="Rectangle 6">
            <a:extLst>
              <a:ext uri="{FF2B5EF4-FFF2-40B4-BE49-F238E27FC236}">
                <a16:creationId xmlns:a16="http://schemas.microsoft.com/office/drawing/2014/main" id="{1D622DA1-4DB1-6486-6ECF-C56AA4BDF13A}"/>
              </a:ext>
            </a:extLst>
          </p:cNvPr>
          <p:cNvSpPr/>
          <p:nvPr/>
        </p:nvSpPr>
        <p:spPr>
          <a:xfrm>
            <a:off x="4167968" y="421869"/>
            <a:ext cx="1024404" cy="281686"/>
          </a:xfrm>
          <a:prstGeom prst="rect">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r"/>
            <a:r>
              <a:rPr lang="en-US" sz="1000" dirty="0">
                <a:solidFill>
                  <a:schemeClr val="bg1"/>
                </a:solidFill>
                <a:highlight>
                  <a:srgbClr val="000000"/>
                </a:highlight>
              </a:rPr>
              <a:t>30%</a:t>
            </a:r>
          </a:p>
        </p:txBody>
      </p:sp>
      <p:sp>
        <p:nvSpPr>
          <p:cNvPr id="8" name="Rectangle 7">
            <a:extLst>
              <a:ext uri="{FF2B5EF4-FFF2-40B4-BE49-F238E27FC236}">
                <a16:creationId xmlns:a16="http://schemas.microsoft.com/office/drawing/2014/main" id="{C1D77EC5-D54E-677D-2944-61F3A4575A1A}"/>
              </a:ext>
            </a:extLst>
          </p:cNvPr>
          <p:cNvSpPr/>
          <p:nvPr/>
        </p:nvSpPr>
        <p:spPr>
          <a:xfrm>
            <a:off x="4167968" y="421869"/>
            <a:ext cx="625643" cy="2816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highlight>
                  <a:srgbClr val="000000"/>
                </a:highlight>
              </a:rPr>
              <a:t>70%</a:t>
            </a:r>
          </a:p>
        </p:txBody>
      </p:sp>
      <p:pic>
        <p:nvPicPr>
          <p:cNvPr id="5" name="Picture 4">
            <a:extLst>
              <a:ext uri="{FF2B5EF4-FFF2-40B4-BE49-F238E27FC236}">
                <a16:creationId xmlns:a16="http://schemas.microsoft.com/office/drawing/2014/main" id="{85DAAF6F-81F0-E9CF-C8D5-193BDF336B9A}"/>
              </a:ext>
            </a:extLst>
          </p:cNvPr>
          <p:cNvPicPr>
            <a:picLocks noChangeAspect="1"/>
          </p:cNvPicPr>
          <p:nvPr/>
        </p:nvPicPr>
        <p:blipFill>
          <a:blip r:embed="rId3"/>
          <a:stretch>
            <a:fillRect/>
          </a:stretch>
        </p:blipFill>
        <p:spPr>
          <a:xfrm>
            <a:off x="4572000" y="3192500"/>
            <a:ext cx="4135040" cy="1289974"/>
          </a:xfrm>
          <a:prstGeom prst="rect">
            <a:avLst/>
          </a:prstGeom>
        </p:spPr>
      </p:pic>
      <p:pic>
        <p:nvPicPr>
          <p:cNvPr id="11" name="Picture 10">
            <a:extLst>
              <a:ext uri="{FF2B5EF4-FFF2-40B4-BE49-F238E27FC236}">
                <a16:creationId xmlns:a16="http://schemas.microsoft.com/office/drawing/2014/main" id="{0A7B84EE-24E5-0249-AE92-A8AC64B897A8}"/>
              </a:ext>
            </a:extLst>
          </p:cNvPr>
          <p:cNvPicPr>
            <a:picLocks noChangeAspect="1"/>
          </p:cNvPicPr>
          <p:nvPr/>
        </p:nvPicPr>
        <p:blipFill>
          <a:blip r:embed="rId4"/>
          <a:stretch>
            <a:fillRect/>
          </a:stretch>
        </p:blipFill>
        <p:spPr>
          <a:xfrm>
            <a:off x="463194" y="977123"/>
            <a:ext cx="3534968" cy="1811477"/>
          </a:xfrm>
          <a:prstGeom prst="rect">
            <a:avLst/>
          </a:prstGeom>
        </p:spPr>
      </p:pic>
      <p:pic>
        <p:nvPicPr>
          <p:cNvPr id="13" name="Picture 12">
            <a:extLst>
              <a:ext uri="{FF2B5EF4-FFF2-40B4-BE49-F238E27FC236}">
                <a16:creationId xmlns:a16="http://schemas.microsoft.com/office/drawing/2014/main" id="{79F2D056-DA35-67B2-9079-153592201B71}"/>
              </a:ext>
            </a:extLst>
          </p:cNvPr>
          <p:cNvPicPr>
            <a:picLocks noChangeAspect="1"/>
          </p:cNvPicPr>
          <p:nvPr/>
        </p:nvPicPr>
        <p:blipFill>
          <a:blip r:embed="rId5"/>
          <a:stretch>
            <a:fillRect/>
          </a:stretch>
        </p:blipFill>
        <p:spPr>
          <a:xfrm>
            <a:off x="4351995" y="905505"/>
            <a:ext cx="3700786" cy="1883095"/>
          </a:xfrm>
          <a:prstGeom prst="rect">
            <a:avLst/>
          </a:prstGeom>
        </p:spPr>
      </p:pic>
      <p:pic>
        <p:nvPicPr>
          <p:cNvPr id="17" name="Picture 16">
            <a:extLst>
              <a:ext uri="{FF2B5EF4-FFF2-40B4-BE49-F238E27FC236}">
                <a16:creationId xmlns:a16="http://schemas.microsoft.com/office/drawing/2014/main" id="{FB952A04-5596-E8ED-17A9-117486523D35}"/>
              </a:ext>
            </a:extLst>
          </p:cNvPr>
          <p:cNvPicPr>
            <a:picLocks noChangeAspect="1"/>
          </p:cNvPicPr>
          <p:nvPr/>
        </p:nvPicPr>
        <p:blipFill>
          <a:blip r:embed="rId6"/>
          <a:stretch>
            <a:fillRect/>
          </a:stretch>
        </p:blipFill>
        <p:spPr>
          <a:xfrm>
            <a:off x="536265" y="2922890"/>
            <a:ext cx="3597327" cy="1829194"/>
          </a:xfrm>
          <a:prstGeom prst="rect">
            <a:avLst/>
          </a:prstGeom>
        </p:spPr>
      </p:pic>
    </p:spTree>
    <p:extLst>
      <p:ext uri="{BB962C8B-B14F-4D97-AF65-F5344CB8AC3E}">
        <p14:creationId xmlns:p14="http://schemas.microsoft.com/office/powerpoint/2010/main" val="181288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6" name="Google Shape;3341;p433">
            <a:extLst>
              <a:ext uri="{FF2B5EF4-FFF2-40B4-BE49-F238E27FC236}">
                <a16:creationId xmlns:a16="http://schemas.microsoft.com/office/drawing/2014/main" id="{54819B87-A76D-4A79-A04F-FC06BE5B87E7}"/>
              </a:ext>
            </a:extLst>
          </p:cNvPr>
          <p:cNvSpPr txBox="1">
            <a:spLocks noGrp="1"/>
          </p:cNvSpPr>
          <p:nvPr>
            <p:ph type="title"/>
          </p:nvPr>
        </p:nvSpPr>
        <p:spPr>
          <a:xfrm>
            <a:off x="432015" y="270133"/>
            <a:ext cx="3597327"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Calibri"/>
                <a:ea typeface="Calibri"/>
                <a:cs typeface="Calibri"/>
                <a:sym typeface="Calibri"/>
              </a:rPr>
              <a:t>Experimento Dataset 3</a:t>
            </a:r>
            <a:endParaRPr dirty="0">
              <a:latin typeface="Calibri"/>
              <a:ea typeface="Calibri"/>
              <a:cs typeface="Calibri"/>
              <a:sym typeface="Calibri"/>
            </a:endParaRPr>
          </a:p>
        </p:txBody>
      </p:sp>
      <p:sp>
        <p:nvSpPr>
          <p:cNvPr id="7" name="Rectangle 6">
            <a:extLst>
              <a:ext uri="{FF2B5EF4-FFF2-40B4-BE49-F238E27FC236}">
                <a16:creationId xmlns:a16="http://schemas.microsoft.com/office/drawing/2014/main" id="{1D622DA1-4DB1-6486-6ECF-C56AA4BDF13A}"/>
              </a:ext>
            </a:extLst>
          </p:cNvPr>
          <p:cNvSpPr/>
          <p:nvPr/>
        </p:nvSpPr>
        <p:spPr>
          <a:xfrm>
            <a:off x="3839793" y="436173"/>
            <a:ext cx="1024404" cy="281686"/>
          </a:xfrm>
          <a:prstGeom prst="rect">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r"/>
            <a:endParaRPr lang="en-US" sz="1000" dirty="0">
              <a:solidFill>
                <a:schemeClr val="bg1"/>
              </a:solidFill>
              <a:highlight>
                <a:srgbClr val="000000"/>
              </a:highlight>
            </a:endParaRPr>
          </a:p>
        </p:txBody>
      </p:sp>
      <p:sp>
        <p:nvSpPr>
          <p:cNvPr id="8" name="Rectangle 7">
            <a:extLst>
              <a:ext uri="{FF2B5EF4-FFF2-40B4-BE49-F238E27FC236}">
                <a16:creationId xmlns:a16="http://schemas.microsoft.com/office/drawing/2014/main" id="{C1D77EC5-D54E-677D-2944-61F3A4575A1A}"/>
              </a:ext>
            </a:extLst>
          </p:cNvPr>
          <p:cNvSpPr/>
          <p:nvPr/>
        </p:nvSpPr>
        <p:spPr>
          <a:xfrm>
            <a:off x="3839793" y="436173"/>
            <a:ext cx="1024404" cy="2816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highlight>
                <a:srgbClr val="000000"/>
              </a:highlight>
            </a:endParaRPr>
          </a:p>
        </p:txBody>
      </p:sp>
      <p:sp>
        <p:nvSpPr>
          <p:cNvPr id="3" name="Star: 5 Points 2">
            <a:extLst>
              <a:ext uri="{FF2B5EF4-FFF2-40B4-BE49-F238E27FC236}">
                <a16:creationId xmlns:a16="http://schemas.microsoft.com/office/drawing/2014/main" id="{4840A6A0-10D0-2FC5-ACC0-34ED50E8823C}"/>
              </a:ext>
            </a:extLst>
          </p:cNvPr>
          <p:cNvSpPr/>
          <p:nvPr/>
        </p:nvSpPr>
        <p:spPr>
          <a:xfrm>
            <a:off x="3961159" y="507681"/>
            <a:ext cx="48126" cy="45719"/>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55AC6880-8170-BD60-A0FC-5D7C4D7EAB37}"/>
              </a:ext>
            </a:extLst>
          </p:cNvPr>
          <p:cNvSpPr/>
          <p:nvPr/>
        </p:nvSpPr>
        <p:spPr>
          <a:xfrm>
            <a:off x="4237312" y="531297"/>
            <a:ext cx="48126" cy="45719"/>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302975E0-E63F-6CA1-A7EE-067CAA5F1776}"/>
              </a:ext>
            </a:extLst>
          </p:cNvPr>
          <p:cNvSpPr/>
          <p:nvPr/>
        </p:nvSpPr>
        <p:spPr>
          <a:xfrm>
            <a:off x="4477225" y="570566"/>
            <a:ext cx="48126" cy="45719"/>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6188194A-B882-16BB-D032-92DEC8FC2893}"/>
              </a:ext>
            </a:extLst>
          </p:cNvPr>
          <p:cNvSpPr/>
          <p:nvPr/>
        </p:nvSpPr>
        <p:spPr>
          <a:xfrm>
            <a:off x="4113559" y="612224"/>
            <a:ext cx="48126" cy="45719"/>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42F7862F-3FD7-F0BF-FF3F-F686FB7D71C5}"/>
              </a:ext>
            </a:extLst>
          </p:cNvPr>
          <p:cNvSpPr/>
          <p:nvPr/>
        </p:nvSpPr>
        <p:spPr>
          <a:xfrm>
            <a:off x="4706730" y="484821"/>
            <a:ext cx="48126" cy="45719"/>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E9B02FA-08D4-0A42-A8A1-602C736D34D5}"/>
              </a:ext>
            </a:extLst>
          </p:cNvPr>
          <p:cNvPicPr>
            <a:picLocks noChangeAspect="1"/>
          </p:cNvPicPr>
          <p:nvPr/>
        </p:nvPicPr>
        <p:blipFill>
          <a:blip r:embed="rId3"/>
          <a:stretch>
            <a:fillRect/>
          </a:stretch>
        </p:blipFill>
        <p:spPr>
          <a:xfrm>
            <a:off x="318378" y="1008873"/>
            <a:ext cx="3795181" cy="1933656"/>
          </a:xfrm>
          <a:prstGeom prst="rect">
            <a:avLst/>
          </a:prstGeom>
        </p:spPr>
      </p:pic>
      <p:pic>
        <p:nvPicPr>
          <p:cNvPr id="19" name="Picture 18">
            <a:extLst>
              <a:ext uri="{FF2B5EF4-FFF2-40B4-BE49-F238E27FC236}">
                <a16:creationId xmlns:a16="http://schemas.microsoft.com/office/drawing/2014/main" id="{0BC47E7A-9072-188C-B606-BD86F1A53491}"/>
              </a:ext>
            </a:extLst>
          </p:cNvPr>
          <p:cNvPicPr>
            <a:picLocks noChangeAspect="1"/>
          </p:cNvPicPr>
          <p:nvPr/>
        </p:nvPicPr>
        <p:blipFill>
          <a:blip r:embed="rId4"/>
          <a:stretch>
            <a:fillRect/>
          </a:stretch>
        </p:blipFill>
        <p:spPr>
          <a:xfrm>
            <a:off x="4477225" y="1008873"/>
            <a:ext cx="3840177" cy="1966373"/>
          </a:xfrm>
          <a:prstGeom prst="rect">
            <a:avLst/>
          </a:prstGeom>
        </p:spPr>
      </p:pic>
      <p:pic>
        <p:nvPicPr>
          <p:cNvPr id="21" name="Picture 20">
            <a:extLst>
              <a:ext uri="{FF2B5EF4-FFF2-40B4-BE49-F238E27FC236}">
                <a16:creationId xmlns:a16="http://schemas.microsoft.com/office/drawing/2014/main" id="{481FA709-22B5-8442-F7CD-933B51CD4BEC}"/>
              </a:ext>
            </a:extLst>
          </p:cNvPr>
          <p:cNvPicPr>
            <a:picLocks noChangeAspect="1"/>
          </p:cNvPicPr>
          <p:nvPr/>
        </p:nvPicPr>
        <p:blipFill>
          <a:blip r:embed="rId5"/>
          <a:stretch>
            <a:fillRect/>
          </a:stretch>
        </p:blipFill>
        <p:spPr>
          <a:xfrm>
            <a:off x="318378" y="3022443"/>
            <a:ext cx="3795181" cy="1935125"/>
          </a:xfrm>
          <a:prstGeom prst="rect">
            <a:avLst/>
          </a:prstGeom>
        </p:spPr>
      </p:pic>
      <p:pic>
        <p:nvPicPr>
          <p:cNvPr id="23" name="Picture 22">
            <a:extLst>
              <a:ext uri="{FF2B5EF4-FFF2-40B4-BE49-F238E27FC236}">
                <a16:creationId xmlns:a16="http://schemas.microsoft.com/office/drawing/2014/main" id="{43B0CA99-9E62-3D43-0471-D1391BBBB13A}"/>
              </a:ext>
            </a:extLst>
          </p:cNvPr>
          <p:cNvPicPr>
            <a:picLocks noChangeAspect="1"/>
          </p:cNvPicPr>
          <p:nvPr/>
        </p:nvPicPr>
        <p:blipFill>
          <a:blip r:embed="rId6"/>
          <a:stretch>
            <a:fillRect/>
          </a:stretch>
        </p:blipFill>
        <p:spPr>
          <a:xfrm>
            <a:off x="4501288" y="3330977"/>
            <a:ext cx="4207829" cy="1318055"/>
          </a:xfrm>
          <a:prstGeom prst="rect">
            <a:avLst/>
          </a:prstGeom>
        </p:spPr>
      </p:pic>
      <p:sp>
        <p:nvSpPr>
          <p:cNvPr id="24" name="Star: 5 Points 23">
            <a:extLst>
              <a:ext uri="{FF2B5EF4-FFF2-40B4-BE49-F238E27FC236}">
                <a16:creationId xmlns:a16="http://schemas.microsoft.com/office/drawing/2014/main" id="{14B57135-FF38-F052-15BB-F7C0D0AE9065}"/>
              </a:ext>
            </a:extLst>
          </p:cNvPr>
          <p:cNvSpPr/>
          <p:nvPr/>
        </p:nvSpPr>
        <p:spPr>
          <a:xfrm>
            <a:off x="5128022" y="461961"/>
            <a:ext cx="48126" cy="45719"/>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3341;p433">
            <a:extLst>
              <a:ext uri="{FF2B5EF4-FFF2-40B4-BE49-F238E27FC236}">
                <a16:creationId xmlns:a16="http://schemas.microsoft.com/office/drawing/2014/main" id="{8E5B480A-92C5-E119-E329-05D81AD28A35}"/>
              </a:ext>
            </a:extLst>
          </p:cNvPr>
          <p:cNvSpPr txBox="1">
            <a:spLocks/>
          </p:cNvSpPr>
          <p:nvPr/>
        </p:nvSpPr>
        <p:spPr>
          <a:xfrm>
            <a:off x="5152085" y="335093"/>
            <a:ext cx="592134" cy="390894"/>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800" dirty="0">
                <a:latin typeface="Calibri"/>
                <a:ea typeface="Calibri"/>
                <a:cs typeface="Calibri"/>
                <a:sym typeface="Calibri"/>
              </a:rPr>
              <a:t>30%</a:t>
            </a:r>
          </a:p>
        </p:txBody>
      </p:sp>
      <p:sp>
        <p:nvSpPr>
          <p:cNvPr id="2" name="Rectangle 1">
            <a:extLst>
              <a:ext uri="{FF2B5EF4-FFF2-40B4-BE49-F238E27FC236}">
                <a16:creationId xmlns:a16="http://schemas.microsoft.com/office/drawing/2014/main" id="{E9B14636-5848-1F1E-BBA0-787C6FDDFCEA}"/>
              </a:ext>
            </a:extLst>
          </p:cNvPr>
          <p:cNvSpPr/>
          <p:nvPr/>
        </p:nvSpPr>
        <p:spPr>
          <a:xfrm>
            <a:off x="7748337" y="3746977"/>
            <a:ext cx="1077285" cy="4400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19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6" name="Google Shape;3341;p433">
            <a:extLst>
              <a:ext uri="{FF2B5EF4-FFF2-40B4-BE49-F238E27FC236}">
                <a16:creationId xmlns:a16="http://schemas.microsoft.com/office/drawing/2014/main" id="{54819B87-A76D-4A79-A04F-FC06BE5B87E7}"/>
              </a:ext>
            </a:extLst>
          </p:cNvPr>
          <p:cNvSpPr txBox="1">
            <a:spLocks noGrp="1"/>
          </p:cNvSpPr>
          <p:nvPr>
            <p:ph type="title"/>
          </p:nvPr>
        </p:nvSpPr>
        <p:spPr>
          <a:xfrm>
            <a:off x="432015" y="270133"/>
            <a:ext cx="3597327"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Calibri"/>
                <a:ea typeface="Calibri"/>
                <a:cs typeface="Calibri"/>
                <a:sym typeface="Calibri"/>
              </a:rPr>
              <a:t>Experimento Dataset 4</a:t>
            </a:r>
            <a:endParaRPr dirty="0">
              <a:latin typeface="Calibri"/>
              <a:ea typeface="Calibri"/>
              <a:cs typeface="Calibri"/>
              <a:sym typeface="Calibri"/>
            </a:endParaRPr>
          </a:p>
        </p:txBody>
      </p:sp>
      <p:sp>
        <p:nvSpPr>
          <p:cNvPr id="4" name="Rectangle 3">
            <a:extLst>
              <a:ext uri="{FF2B5EF4-FFF2-40B4-BE49-F238E27FC236}">
                <a16:creationId xmlns:a16="http://schemas.microsoft.com/office/drawing/2014/main" id="{90EB9B6C-7537-1CA2-9C9C-ADCD2338663E}"/>
              </a:ext>
            </a:extLst>
          </p:cNvPr>
          <p:cNvSpPr/>
          <p:nvPr/>
        </p:nvSpPr>
        <p:spPr>
          <a:xfrm>
            <a:off x="4133592" y="464371"/>
            <a:ext cx="1112177" cy="281686"/>
          </a:xfrm>
          <a:prstGeom prst="rect">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000" dirty="0">
                <a:solidFill>
                  <a:schemeClr val="bg1"/>
                </a:solidFill>
                <a:highlight>
                  <a:srgbClr val="000000"/>
                </a:highlight>
              </a:rPr>
              <a:t>35%</a:t>
            </a:r>
          </a:p>
        </p:txBody>
      </p:sp>
      <p:sp>
        <p:nvSpPr>
          <p:cNvPr id="9" name="Rectangle 8">
            <a:extLst>
              <a:ext uri="{FF2B5EF4-FFF2-40B4-BE49-F238E27FC236}">
                <a16:creationId xmlns:a16="http://schemas.microsoft.com/office/drawing/2014/main" id="{4C5D829E-CBA3-45C6-39F7-E448557AC2FC}"/>
              </a:ext>
            </a:extLst>
          </p:cNvPr>
          <p:cNvSpPr/>
          <p:nvPr/>
        </p:nvSpPr>
        <p:spPr>
          <a:xfrm>
            <a:off x="4620126" y="464371"/>
            <a:ext cx="625643" cy="2816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highlight>
                  <a:srgbClr val="000000"/>
                </a:highlight>
              </a:rPr>
              <a:t>65%</a:t>
            </a:r>
          </a:p>
        </p:txBody>
      </p:sp>
      <p:pic>
        <p:nvPicPr>
          <p:cNvPr id="12" name="Picture 11">
            <a:extLst>
              <a:ext uri="{FF2B5EF4-FFF2-40B4-BE49-F238E27FC236}">
                <a16:creationId xmlns:a16="http://schemas.microsoft.com/office/drawing/2014/main" id="{08A9F907-2F73-ABC1-D739-ABF282E4D775}"/>
              </a:ext>
            </a:extLst>
          </p:cNvPr>
          <p:cNvPicPr>
            <a:picLocks noChangeAspect="1"/>
          </p:cNvPicPr>
          <p:nvPr/>
        </p:nvPicPr>
        <p:blipFill>
          <a:blip r:embed="rId3"/>
          <a:stretch>
            <a:fillRect/>
          </a:stretch>
        </p:blipFill>
        <p:spPr>
          <a:xfrm>
            <a:off x="358016" y="842833"/>
            <a:ext cx="3775576" cy="1925020"/>
          </a:xfrm>
          <a:prstGeom prst="rect">
            <a:avLst/>
          </a:prstGeom>
        </p:spPr>
      </p:pic>
      <p:pic>
        <p:nvPicPr>
          <p:cNvPr id="15" name="Picture 14">
            <a:extLst>
              <a:ext uri="{FF2B5EF4-FFF2-40B4-BE49-F238E27FC236}">
                <a16:creationId xmlns:a16="http://schemas.microsoft.com/office/drawing/2014/main" id="{B8AB52CD-CA27-5A4D-D8BA-491D2D937C67}"/>
              </a:ext>
            </a:extLst>
          </p:cNvPr>
          <p:cNvPicPr>
            <a:picLocks noChangeAspect="1"/>
          </p:cNvPicPr>
          <p:nvPr/>
        </p:nvPicPr>
        <p:blipFill>
          <a:blip r:embed="rId4"/>
          <a:stretch>
            <a:fillRect/>
          </a:stretch>
        </p:blipFill>
        <p:spPr>
          <a:xfrm>
            <a:off x="4572000" y="791801"/>
            <a:ext cx="3805073" cy="1997107"/>
          </a:xfrm>
          <a:prstGeom prst="rect">
            <a:avLst/>
          </a:prstGeom>
        </p:spPr>
      </p:pic>
      <p:pic>
        <p:nvPicPr>
          <p:cNvPr id="18" name="Picture 17">
            <a:extLst>
              <a:ext uri="{FF2B5EF4-FFF2-40B4-BE49-F238E27FC236}">
                <a16:creationId xmlns:a16="http://schemas.microsoft.com/office/drawing/2014/main" id="{44F5E3DD-71B6-8963-4B82-5D55CB59FE33}"/>
              </a:ext>
            </a:extLst>
          </p:cNvPr>
          <p:cNvPicPr>
            <a:picLocks noChangeAspect="1"/>
          </p:cNvPicPr>
          <p:nvPr/>
        </p:nvPicPr>
        <p:blipFill>
          <a:blip r:embed="rId5"/>
          <a:stretch>
            <a:fillRect/>
          </a:stretch>
        </p:blipFill>
        <p:spPr>
          <a:xfrm>
            <a:off x="358016" y="2839939"/>
            <a:ext cx="3775576" cy="1930661"/>
          </a:xfrm>
          <a:prstGeom prst="rect">
            <a:avLst/>
          </a:prstGeom>
        </p:spPr>
      </p:pic>
      <p:pic>
        <p:nvPicPr>
          <p:cNvPr id="20" name="Picture 19">
            <a:extLst>
              <a:ext uri="{FF2B5EF4-FFF2-40B4-BE49-F238E27FC236}">
                <a16:creationId xmlns:a16="http://schemas.microsoft.com/office/drawing/2014/main" id="{B8B1A7F2-AEB3-E09F-B590-94F5CE4656B2}"/>
              </a:ext>
            </a:extLst>
          </p:cNvPr>
          <p:cNvPicPr>
            <a:picLocks noChangeAspect="1"/>
          </p:cNvPicPr>
          <p:nvPr/>
        </p:nvPicPr>
        <p:blipFill>
          <a:blip r:embed="rId6"/>
          <a:stretch>
            <a:fillRect/>
          </a:stretch>
        </p:blipFill>
        <p:spPr>
          <a:xfrm>
            <a:off x="4520781" y="3144069"/>
            <a:ext cx="4060300" cy="1207630"/>
          </a:xfrm>
          <a:prstGeom prst="rect">
            <a:avLst/>
          </a:prstGeom>
        </p:spPr>
      </p:pic>
    </p:spTree>
    <p:extLst>
      <p:ext uri="{BB962C8B-B14F-4D97-AF65-F5344CB8AC3E}">
        <p14:creationId xmlns:p14="http://schemas.microsoft.com/office/powerpoint/2010/main" val="3738426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6" name="Google Shape;3341;p433">
            <a:extLst>
              <a:ext uri="{FF2B5EF4-FFF2-40B4-BE49-F238E27FC236}">
                <a16:creationId xmlns:a16="http://schemas.microsoft.com/office/drawing/2014/main" id="{54819B87-A76D-4A79-A04F-FC06BE5B87E7}"/>
              </a:ext>
            </a:extLst>
          </p:cNvPr>
          <p:cNvSpPr txBox="1">
            <a:spLocks noGrp="1"/>
          </p:cNvSpPr>
          <p:nvPr>
            <p:ph type="title"/>
          </p:nvPr>
        </p:nvSpPr>
        <p:spPr>
          <a:xfrm>
            <a:off x="432015" y="270133"/>
            <a:ext cx="3597327"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Calibri"/>
                <a:ea typeface="Calibri"/>
                <a:cs typeface="Calibri"/>
                <a:sym typeface="Calibri"/>
              </a:rPr>
              <a:t>Experimento Dataset 5</a:t>
            </a:r>
            <a:endParaRPr dirty="0">
              <a:latin typeface="Calibri"/>
              <a:ea typeface="Calibri"/>
              <a:cs typeface="Calibri"/>
              <a:sym typeface="Calibri"/>
            </a:endParaRPr>
          </a:p>
        </p:txBody>
      </p:sp>
      <p:sp>
        <p:nvSpPr>
          <p:cNvPr id="4" name="Rectangle 3">
            <a:extLst>
              <a:ext uri="{FF2B5EF4-FFF2-40B4-BE49-F238E27FC236}">
                <a16:creationId xmlns:a16="http://schemas.microsoft.com/office/drawing/2014/main" id="{90EB9B6C-7537-1CA2-9C9C-ADCD2338663E}"/>
              </a:ext>
            </a:extLst>
          </p:cNvPr>
          <p:cNvSpPr/>
          <p:nvPr/>
        </p:nvSpPr>
        <p:spPr>
          <a:xfrm>
            <a:off x="4133592" y="464371"/>
            <a:ext cx="1112177" cy="281686"/>
          </a:xfrm>
          <a:prstGeom prst="rect">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000" dirty="0">
                <a:solidFill>
                  <a:schemeClr val="bg1"/>
                </a:solidFill>
                <a:highlight>
                  <a:srgbClr val="000000"/>
                </a:highlight>
              </a:rPr>
              <a:t>40%</a:t>
            </a:r>
          </a:p>
        </p:txBody>
      </p:sp>
      <p:sp>
        <p:nvSpPr>
          <p:cNvPr id="9" name="Rectangle 8">
            <a:extLst>
              <a:ext uri="{FF2B5EF4-FFF2-40B4-BE49-F238E27FC236}">
                <a16:creationId xmlns:a16="http://schemas.microsoft.com/office/drawing/2014/main" id="{4C5D829E-CBA3-45C6-39F7-E448557AC2FC}"/>
              </a:ext>
            </a:extLst>
          </p:cNvPr>
          <p:cNvSpPr/>
          <p:nvPr/>
        </p:nvSpPr>
        <p:spPr>
          <a:xfrm>
            <a:off x="4647627" y="464371"/>
            <a:ext cx="598142" cy="2816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highlight>
                  <a:srgbClr val="000000"/>
                </a:highlight>
              </a:rPr>
              <a:t>60%</a:t>
            </a:r>
          </a:p>
        </p:txBody>
      </p:sp>
      <p:pic>
        <p:nvPicPr>
          <p:cNvPr id="3" name="Picture 2">
            <a:extLst>
              <a:ext uri="{FF2B5EF4-FFF2-40B4-BE49-F238E27FC236}">
                <a16:creationId xmlns:a16="http://schemas.microsoft.com/office/drawing/2014/main" id="{781994E0-232F-D4E1-D6E6-F1258D3BC410}"/>
              </a:ext>
            </a:extLst>
          </p:cNvPr>
          <p:cNvPicPr>
            <a:picLocks noChangeAspect="1"/>
          </p:cNvPicPr>
          <p:nvPr/>
        </p:nvPicPr>
        <p:blipFill>
          <a:blip r:embed="rId3"/>
          <a:stretch>
            <a:fillRect/>
          </a:stretch>
        </p:blipFill>
        <p:spPr>
          <a:xfrm>
            <a:off x="371261" y="842833"/>
            <a:ext cx="3829480" cy="1941275"/>
          </a:xfrm>
          <a:prstGeom prst="rect">
            <a:avLst/>
          </a:prstGeom>
        </p:spPr>
      </p:pic>
      <p:pic>
        <p:nvPicPr>
          <p:cNvPr id="10" name="Picture 9">
            <a:extLst>
              <a:ext uri="{FF2B5EF4-FFF2-40B4-BE49-F238E27FC236}">
                <a16:creationId xmlns:a16="http://schemas.microsoft.com/office/drawing/2014/main" id="{E17F48A6-1FEE-02E3-A9E7-86E0273193F6}"/>
              </a:ext>
            </a:extLst>
          </p:cNvPr>
          <p:cNvPicPr>
            <a:picLocks noChangeAspect="1"/>
          </p:cNvPicPr>
          <p:nvPr/>
        </p:nvPicPr>
        <p:blipFill>
          <a:blip r:embed="rId4"/>
          <a:stretch>
            <a:fillRect/>
          </a:stretch>
        </p:blipFill>
        <p:spPr>
          <a:xfrm>
            <a:off x="4441371" y="842833"/>
            <a:ext cx="3914092" cy="1941275"/>
          </a:xfrm>
          <a:prstGeom prst="rect">
            <a:avLst/>
          </a:prstGeom>
        </p:spPr>
      </p:pic>
      <p:pic>
        <p:nvPicPr>
          <p:cNvPr id="13" name="Picture 12">
            <a:extLst>
              <a:ext uri="{FF2B5EF4-FFF2-40B4-BE49-F238E27FC236}">
                <a16:creationId xmlns:a16="http://schemas.microsoft.com/office/drawing/2014/main" id="{776175C2-027E-0C55-1624-21481015A013}"/>
              </a:ext>
            </a:extLst>
          </p:cNvPr>
          <p:cNvPicPr>
            <a:picLocks noChangeAspect="1"/>
          </p:cNvPicPr>
          <p:nvPr/>
        </p:nvPicPr>
        <p:blipFill>
          <a:blip r:embed="rId5"/>
          <a:stretch>
            <a:fillRect/>
          </a:stretch>
        </p:blipFill>
        <p:spPr>
          <a:xfrm>
            <a:off x="371261" y="2737854"/>
            <a:ext cx="3859911" cy="1941275"/>
          </a:xfrm>
          <a:prstGeom prst="rect">
            <a:avLst/>
          </a:prstGeom>
        </p:spPr>
      </p:pic>
      <p:pic>
        <p:nvPicPr>
          <p:cNvPr id="16" name="Picture 15">
            <a:extLst>
              <a:ext uri="{FF2B5EF4-FFF2-40B4-BE49-F238E27FC236}">
                <a16:creationId xmlns:a16="http://schemas.microsoft.com/office/drawing/2014/main" id="{BF805EE9-7639-E29B-2417-6C4C0873F31F}"/>
              </a:ext>
            </a:extLst>
          </p:cNvPr>
          <p:cNvPicPr>
            <a:picLocks noChangeAspect="1"/>
          </p:cNvPicPr>
          <p:nvPr/>
        </p:nvPicPr>
        <p:blipFill>
          <a:blip r:embed="rId6"/>
          <a:stretch>
            <a:fillRect/>
          </a:stretch>
        </p:blipFill>
        <p:spPr>
          <a:xfrm>
            <a:off x="4441371" y="3008817"/>
            <a:ext cx="4401682" cy="1399348"/>
          </a:xfrm>
          <a:prstGeom prst="rect">
            <a:avLst/>
          </a:prstGeom>
        </p:spPr>
      </p:pic>
      <p:sp>
        <p:nvSpPr>
          <p:cNvPr id="2" name="Rectangle 1">
            <a:extLst>
              <a:ext uri="{FF2B5EF4-FFF2-40B4-BE49-F238E27FC236}">
                <a16:creationId xmlns:a16="http://schemas.microsoft.com/office/drawing/2014/main" id="{0563BA81-C2FD-1475-BA18-B75590788680}"/>
              </a:ext>
            </a:extLst>
          </p:cNvPr>
          <p:cNvSpPr/>
          <p:nvPr/>
        </p:nvSpPr>
        <p:spPr>
          <a:xfrm>
            <a:off x="7810215" y="4138862"/>
            <a:ext cx="1166662" cy="3231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9854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6" name="Google Shape;3341;p433">
            <a:extLst>
              <a:ext uri="{FF2B5EF4-FFF2-40B4-BE49-F238E27FC236}">
                <a16:creationId xmlns:a16="http://schemas.microsoft.com/office/drawing/2014/main" id="{54819B87-A76D-4A79-A04F-FC06BE5B87E7}"/>
              </a:ext>
            </a:extLst>
          </p:cNvPr>
          <p:cNvSpPr txBox="1">
            <a:spLocks noGrp="1"/>
          </p:cNvSpPr>
          <p:nvPr>
            <p:ph type="title"/>
          </p:nvPr>
        </p:nvSpPr>
        <p:spPr>
          <a:xfrm>
            <a:off x="432015" y="270133"/>
            <a:ext cx="3597327"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Calibri"/>
                <a:ea typeface="Calibri"/>
                <a:cs typeface="Calibri"/>
                <a:sym typeface="Calibri"/>
              </a:rPr>
              <a:t>Experimento Dataset 6</a:t>
            </a:r>
            <a:endParaRPr dirty="0">
              <a:latin typeface="Calibri"/>
              <a:ea typeface="Calibri"/>
              <a:cs typeface="Calibri"/>
              <a:sym typeface="Calibri"/>
            </a:endParaRPr>
          </a:p>
        </p:txBody>
      </p:sp>
      <p:sp>
        <p:nvSpPr>
          <p:cNvPr id="4" name="Rectangle 3">
            <a:extLst>
              <a:ext uri="{FF2B5EF4-FFF2-40B4-BE49-F238E27FC236}">
                <a16:creationId xmlns:a16="http://schemas.microsoft.com/office/drawing/2014/main" id="{90EB9B6C-7537-1CA2-9C9C-ADCD2338663E}"/>
              </a:ext>
            </a:extLst>
          </p:cNvPr>
          <p:cNvSpPr/>
          <p:nvPr/>
        </p:nvSpPr>
        <p:spPr>
          <a:xfrm>
            <a:off x="4133592" y="464371"/>
            <a:ext cx="1112177" cy="281686"/>
          </a:xfrm>
          <a:prstGeom prst="rect">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000" dirty="0">
                <a:solidFill>
                  <a:schemeClr val="bg1"/>
                </a:solidFill>
                <a:highlight>
                  <a:srgbClr val="000000"/>
                </a:highlight>
              </a:rPr>
              <a:t>45%</a:t>
            </a:r>
          </a:p>
        </p:txBody>
      </p:sp>
      <p:sp>
        <p:nvSpPr>
          <p:cNvPr id="9" name="Rectangle 8">
            <a:extLst>
              <a:ext uri="{FF2B5EF4-FFF2-40B4-BE49-F238E27FC236}">
                <a16:creationId xmlns:a16="http://schemas.microsoft.com/office/drawing/2014/main" id="{4C5D829E-CBA3-45C6-39F7-E448557AC2FC}"/>
              </a:ext>
            </a:extLst>
          </p:cNvPr>
          <p:cNvSpPr/>
          <p:nvPr/>
        </p:nvSpPr>
        <p:spPr>
          <a:xfrm>
            <a:off x="4647628" y="464371"/>
            <a:ext cx="598142" cy="2816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highlight>
                  <a:srgbClr val="000000"/>
                </a:highlight>
              </a:rPr>
              <a:t>55%</a:t>
            </a:r>
          </a:p>
        </p:txBody>
      </p:sp>
      <p:pic>
        <p:nvPicPr>
          <p:cNvPr id="5" name="Picture 4">
            <a:extLst>
              <a:ext uri="{FF2B5EF4-FFF2-40B4-BE49-F238E27FC236}">
                <a16:creationId xmlns:a16="http://schemas.microsoft.com/office/drawing/2014/main" id="{C003BB1F-D857-3911-0B45-91BEFB470578}"/>
              </a:ext>
            </a:extLst>
          </p:cNvPr>
          <p:cNvPicPr>
            <a:picLocks noChangeAspect="1"/>
          </p:cNvPicPr>
          <p:nvPr/>
        </p:nvPicPr>
        <p:blipFill>
          <a:blip r:embed="rId3"/>
          <a:stretch>
            <a:fillRect/>
          </a:stretch>
        </p:blipFill>
        <p:spPr>
          <a:xfrm>
            <a:off x="332509" y="842833"/>
            <a:ext cx="3801083" cy="1900542"/>
          </a:xfrm>
          <a:prstGeom prst="rect">
            <a:avLst/>
          </a:prstGeom>
        </p:spPr>
      </p:pic>
      <p:pic>
        <p:nvPicPr>
          <p:cNvPr id="8" name="Picture 7">
            <a:extLst>
              <a:ext uri="{FF2B5EF4-FFF2-40B4-BE49-F238E27FC236}">
                <a16:creationId xmlns:a16="http://schemas.microsoft.com/office/drawing/2014/main" id="{9E06EFD6-277A-43F1-C00E-2FBE5C20EA3A}"/>
              </a:ext>
            </a:extLst>
          </p:cNvPr>
          <p:cNvPicPr>
            <a:picLocks noChangeAspect="1"/>
          </p:cNvPicPr>
          <p:nvPr/>
        </p:nvPicPr>
        <p:blipFill>
          <a:blip r:embed="rId4"/>
          <a:stretch>
            <a:fillRect/>
          </a:stretch>
        </p:blipFill>
        <p:spPr>
          <a:xfrm>
            <a:off x="393342" y="2984907"/>
            <a:ext cx="3740250" cy="1888460"/>
          </a:xfrm>
          <a:prstGeom prst="rect">
            <a:avLst/>
          </a:prstGeom>
        </p:spPr>
      </p:pic>
      <p:pic>
        <p:nvPicPr>
          <p:cNvPr id="12" name="Picture 11">
            <a:extLst>
              <a:ext uri="{FF2B5EF4-FFF2-40B4-BE49-F238E27FC236}">
                <a16:creationId xmlns:a16="http://schemas.microsoft.com/office/drawing/2014/main" id="{E170379A-2E02-2B91-CB6D-82856D910F4E}"/>
              </a:ext>
            </a:extLst>
          </p:cNvPr>
          <p:cNvPicPr>
            <a:picLocks noChangeAspect="1"/>
          </p:cNvPicPr>
          <p:nvPr/>
        </p:nvPicPr>
        <p:blipFill>
          <a:blip r:embed="rId5"/>
          <a:stretch>
            <a:fillRect/>
          </a:stretch>
        </p:blipFill>
        <p:spPr>
          <a:xfrm>
            <a:off x="4689680" y="744089"/>
            <a:ext cx="3890963" cy="2024063"/>
          </a:xfrm>
          <a:prstGeom prst="rect">
            <a:avLst/>
          </a:prstGeom>
        </p:spPr>
      </p:pic>
      <p:pic>
        <p:nvPicPr>
          <p:cNvPr id="15" name="Picture 14">
            <a:extLst>
              <a:ext uri="{FF2B5EF4-FFF2-40B4-BE49-F238E27FC236}">
                <a16:creationId xmlns:a16="http://schemas.microsoft.com/office/drawing/2014/main" id="{C285038D-103C-FF7C-72BC-6A810203D534}"/>
              </a:ext>
            </a:extLst>
          </p:cNvPr>
          <p:cNvPicPr>
            <a:picLocks noChangeAspect="1"/>
          </p:cNvPicPr>
          <p:nvPr/>
        </p:nvPicPr>
        <p:blipFill>
          <a:blip r:embed="rId6"/>
          <a:stretch>
            <a:fillRect/>
          </a:stretch>
        </p:blipFill>
        <p:spPr>
          <a:xfrm>
            <a:off x="4647628" y="3047870"/>
            <a:ext cx="4302702" cy="1437865"/>
          </a:xfrm>
          <a:prstGeom prst="rect">
            <a:avLst/>
          </a:prstGeom>
        </p:spPr>
      </p:pic>
      <p:sp>
        <p:nvSpPr>
          <p:cNvPr id="17" name="Rectangle 16">
            <a:extLst>
              <a:ext uri="{FF2B5EF4-FFF2-40B4-BE49-F238E27FC236}">
                <a16:creationId xmlns:a16="http://schemas.microsoft.com/office/drawing/2014/main" id="{0E7D15DA-51EC-665A-ECF8-E414B1AA5D41}"/>
              </a:ext>
            </a:extLst>
          </p:cNvPr>
          <p:cNvSpPr/>
          <p:nvPr/>
        </p:nvSpPr>
        <p:spPr>
          <a:xfrm>
            <a:off x="7947718" y="4179405"/>
            <a:ext cx="1079404" cy="3063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5008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6" name="Google Shape;3341;p433">
            <a:extLst>
              <a:ext uri="{FF2B5EF4-FFF2-40B4-BE49-F238E27FC236}">
                <a16:creationId xmlns:a16="http://schemas.microsoft.com/office/drawing/2014/main" id="{54819B87-A76D-4A79-A04F-FC06BE5B87E7}"/>
              </a:ext>
            </a:extLst>
          </p:cNvPr>
          <p:cNvSpPr txBox="1">
            <a:spLocks noGrp="1"/>
          </p:cNvSpPr>
          <p:nvPr>
            <p:ph type="title"/>
          </p:nvPr>
        </p:nvSpPr>
        <p:spPr>
          <a:xfrm>
            <a:off x="432015" y="270133"/>
            <a:ext cx="3597327"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Calibri"/>
                <a:ea typeface="Calibri"/>
                <a:cs typeface="Calibri"/>
                <a:sym typeface="Calibri"/>
              </a:rPr>
              <a:t>Experimento Dataset 7</a:t>
            </a:r>
            <a:endParaRPr dirty="0">
              <a:latin typeface="Calibri"/>
              <a:ea typeface="Calibri"/>
              <a:cs typeface="Calibri"/>
              <a:sym typeface="Calibri"/>
            </a:endParaRPr>
          </a:p>
        </p:txBody>
      </p:sp>
      <p:sp>
        <p:nvSpPr>
          <p:cNvPr id="4" name="Rectangle 3">
            <a:extLst>
              <a:ext uri="{FF2B5EF4-FFF2-40B4-BE49-F238E27FC236}">
                <a16:creationId xmlns:a16="http://schemas.microsoft.com/office/drawing/2014/main" id="{90EB9B6C-7537-1CA2-9C9C-ADCD2338663E}"/>
              </a:ext>
            </a:extLst>
          </p:cNvPr>
          <p:cNvSpPr/>
          <p:nvPr/>
        </p:nvSpPr>
        <p:spPr>
          <a:xfrm>
            <a:off x="4133592" y="464371"/>
            <a:ext cx="1112177" cy="281686"/>
          </a:xfrm>
          <a:prstGeom prst="rect">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000" dirty="0">
                <a:solidFill>
                  <a:schemeClr val="bg1"/>
                </a:solidFill>
                <a:highlight>
                  <a:srgbClr val="000000"/>
                </a:highlight>
              </a:rPr>
              <a:t>50%</a:t>
            </a:r>
          </a:p>
        </p:txBody>
      </p:sp>
      <p:sp>
        <p:nvSpPr>
          <p:cNvPr id="9" name="Rectangle 8">
            <a:extLst>
              <a:ext uri="{FF2B5EF4-FFF2-40B4-BE49-F238E27FC236}">
                <a16:creationId xmlns:a16="http://schemas.microsoft.com/office/drawing/2014/main" id="{4C5D829E-CBA3-45C6-39F7-E448557AC2FC}"/>
              </a:ext>
            </a:extLst>
          </p:cNvPr>
          <p:cNvSpPr/>
          <p:nvPr/>
        </p:nvSpPr>
        <p:spPr>
          <a:xfrm>
            <a:off x="4702628" y="464371"/>
            <a:ext cx="543141" cy="2816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highlight>
                  <a:srgbClr val="000000"/>
                </a:highlight>
              </a:rPr>
              <a:t>50%</a:t>
            </a:r>
          </a:p>
        </p:txBody>
      </p:sp>
      <p:pic>
        <p:nvPicPr>
          <p:cNvPr id="3" name="Picture 2">
            <a:extLst>
              <a:ext uri="{FF2B5EF4-FFF2-40B4-BE49-F238E27FC236}">
                <a16:creationId xmlns:a16="http://schemas.microsoft.com/office/drawing/2014/main" id="{7606EFED-8442-5800-20FD-36B71573B2E9}"/>
              </a:ext>
            </a:extLst>
          </p:cNvPr>
          <p:cNvPicPr>
            <a:picLocks noChangeAspect="1"/>
          </p:cNvPicPr>
          <p:nvPr/>
        </p:nvPicPr>
        <p:blipFill>
          <a:blip r:embed="rId3"/>
          <a:stretch>
            <a:fillRect/>
          </a:stretch>
        </p:blipFill>
        <p:spPr>
          <a:xfrm>
            <a:off x="619052" y="900849"/>
            <a:ext cx="3287361" cy="1670901"/>
          </a:xfrm>
          <a:prstGeom prst="rect">
            <a:avLst/>
          </a:prstGeom>
        </p:spPr>
      </p:pic>
      <p:pic>
        <p:nvPicPr>
          <p:cNvPr id="10" name="Picture 9">
            <a:extLst>
              <a:ext uri="{FF2B5EF4-FFF2-40B4-BE49-F238E27FC236}">
                <a16:creationId xmlns:a16="http://schemas.microsoft.com/office/drawing/2014/main" id="{7C69BC92-8862-66B1-3AF6-7771852D6D20}"/>
              </a:ext>
            </a:extLst>
          </p:cNvPr>
          <p:cNvPicPr>
            <a:picLocks noChangeAspect="1"/>
          </p:cNvPicPr>
          <p:nvPr/>
        </p:nvPicPr>
        <p:blipFill>
          <a:blip r:embed="rId4"/>
          <a:stretch>
            <a:fillRect/>
          </a:stretch>
        </p:blipFill>
        <p:spPr>
          <a:xfrm>
            <a:off x="619052" y="2738004"/>
            <a:ext cx="3287361" cy="1647895"/>
          </a:xfrm>
          <a:prstGeom prst="rect">
            <a:avLst/>
          </a:prstGeom>
        </p:spPr>
      </p:pic>
      <p:pic>
        <p:nvPicPr>
          <p:cNvPr id="13" name="Picture 12">
            <a:extLst>
              <a:ext uri="{FF2B5EF4-FFF2-40B4-BE49-F238E27FC236}">
                <a16:creationId xmlns:a16="http://schemas.microsoft.com/office/drawing/2014/main" id="{A07FFC82-7FA5-4034-2D6F-56E68215D9C9}"/>
              </a:ext>
            </a:extLst>
          </p:cNvPr>
          <p:cNvPicPr>
            <a:picLocks noChangeAspect="1"/>
          </p:cNvPicPr>
          <p:nvPr/>
        </p:nvPicPr>
        <p:blipFill>
          <a:blip r:embed="rId5"/>
          <a:stretch>
            <a:fillRect/>
          </a:stretch>
        </p:blipFill>
        <p:spPr>
          <a:xfrm>
            <a:off x="4572000" y="865334"/>
            <a:ext cx="3287360" cy="1706416"/>
          </a:xfrm>
          <a:prstGeom prst="rect">
            <a:avLst/>
          </a:prstGeom>
        </p:spPr>
      </p:pic>
      <p:pic>
        <p:nvPicPr>
          <p:cNvPr id="16" name="Picture 15">
            <a:extLst>
              <a:ext uri="{FF2B5EF4-FFF2-40B4-BE49-F238E27FC236}">
                <a16:creationId xmlns:a16="http://schemas.microsoft.com/office/drawing/2014/main" id="{A534B5C1-EFB5-A8A8-C9E6-078014EF35E0}"/>
              </a:ext>
            </a:extLst>
          </p:cNvPr>
          <p:cNvPicPr>
            <a:picLocks noChangeAspect="1"/>
          </p:cNvPicPr>
          <p:nvPr/>
        </p:nvPicPr>
        <p:blipFill>
          <a:blip r:embed="rId6"/>
          <a:stretch>
            <a:fillRect/>
          </a:stretch>
        </p:blipFill>
        <p:spPr>
          <a:xfrm>
            <a:off x="4360284" y="2963501"/>
            <a:ext cx="4415389" cy="1314665"/>
          </a:xfrm>
          <a:prstGeom prst="rect">
            <a:avLst/>
          </a:prstGeom>
        </p:spPr>
      </p:pic>
    </p:spTree>
    <p:extLst>
      <p:ext uri="{BB962C8B-B14F-4D97-AF65-F5344CB8AC3E}">
        <p14:creationId xmlns:p14="http://schemas.microsoft.com/office/powerpoint/2010/main" val="2099283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6" name="Google Shape;3341;p433">
            <a:extLst>
              <a:ext uri="{FF2B5EF4-FFF2-40B4-BE49-F238E27FC236}">
                <a16:creationId xmlns:a16="http://schemas.microsoft.com/office/drawing/2014/main" id="{54819B87-A76D-4A79-A04F-FC06BE5B87E7}"/>
              </a:ext>
            </a:extLst>
          </p:cNvPr>
          <p:cNvSpPr txBox="1">
            <a:spLocks noGrp="1"/>
          </p:cNvSpPr>
          <p:nvPr>
            <p:ph type="title"/>
          </p:nvPr>
        </p:nvSpPr>
        <p:spPr>
          <a:xfrm>
            <a:off x="432015" y="270133"/>
            <a:ext cx="3597327"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Calibri"/>
                <a:ea typeface="Calibri"/>
                <a:cs typeface="Calibri"/>
                <a:sym typeface="Calibri"/>
              </a:rPr>
              <a:t>Experimento Dataset 8</a:t>
            </a:r>
            <a:endParaRPr dirty="0">
              <a:latin typeface="Calibri"/>
              <a:ea typeface="Calibri"/>
              <a:cs typeface="Calibri"/>
              <a:sym typeface="Calibri"/>
            </a:endParaRPr>
          </a:p>
        </p:txBody>
      </p:sp>
      <p:sp>
        <p:nvSpPr>
          <p:cNvPr id="4" name="Rectangle 3">
            <a:extLst>
              <a:ext uri="{FF2B5EF4-FFF2-40B4-BE49-F238E27FC236}">
                <a16:creationId xmlns:a16="http://schemas.microsoft.com/office/drawing/2014/main" id="{90EB9B6C-7537-1CA2-9C9C-ADCD2338663E}"/>
              </a:ext>
            </a:extLst>
          </p:cNvPr>
          <p:cNvSpPr/>
          <p:nvPr/>
        </p:nvSpPr>
        <p:spPr>
          <a:xfrm>
            <a:off x="4133592" y="464371"/>
            <a:ext cx="1112177" cy="281686"/>
          </a:xfrm>
          <a:prstGeom prst="rect">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000" dirty="0">
                <a:solidFill>
                  <a:schemeClr val="bg1"/>
                </a:solidFill>
                <a:highlight>
                  <a:srgbClr val="000000"/>
                </a:highlight>
              </a:rPr>
              <a:t>55%</a:t>
            </a:r>
          </a:p>
        </p:txBody>
      </p:sp>
      <p:sp>
        <p:nvSpPr>
          <p:cNvPr id="9" name="Rectangle 8">
            <a:extLst>
              <a:ext uri="{FF2B5EF4-FFF2-40B4-BE49-F238E27FC236}">
                <a16:creationId xmlns:a16="http://schemas.microsoft.com/office/drawing/2014/main" id="{4C5D829E-CBA3-45C6-39F7-E448557AC2FC}"/>
              </a:ext>
            </a:extLst>
          </p:cNvPr>
          <p:cNvSpPr/>
          <p:nvPr/>
        </p:nvSpPr>
        <p:spPr>
          <a:xfrm>
            <a:off x="4748645" y="464371"/>
            <a:ext cx="497124" cy="2816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highlight>
                  <a:srgbClr val="000000"/>
                </a:highlight>
              </a:rPr>
              <a:t>45%</a:t>
            </a:r>
          </a:p>
        </p:txBody>
      </p:sp>
      <p:pic>
        <p:nvPicPr>
          <p:cNvPr id="5" name="Picture 4">
            <a:extLst>
              <a:ext uri="{FF2B5EF4-FFF2-40B4-BE49-F238E27FC236}">
                <a16:creationId xmlns:a16="http://schemas.microsoft.com/office/drawing/2014/main" id="{FD6BD781-4E00-494C-3C28-30DE030373A5}"/>
              </a:ext>
            </a:extLst>
          </p:cNvPr>
          <p:cNvPicPr>
            <a:picLocks noChangeAspect="1"/>
          </p:cNvPicPr>
          <p:nvPr/>
        </p:nvPicPr>
        <p:blipFill>
          <a:blip r:embed="rId3"/>
          <a:stretch>
            <a:fillRect/>
          </a:stretch>
        </p:blipFill>
        <p:spPr>
          <a:xfrm>
            <a:off x="301337" y="842833"/>
            <a:ext cx="3600746" cy="1858803"/>
          </a:xfrm>
          <a:prstGeom prst="rect">
            <a:avLst/>
          </a:prstGeom>
        </p:spPr>
      </p:pic>
      <p:pic>
        <p:nvPicPr>
          <p:cNvPr id="8" name="Picture 7">
            <a:extLst>
              <a:ext uri="{FF2B5EF4-FFF2-40B4-BE49-F238E27FC236}">
                <a16:creationId xmlns:a16="http://schemas.microsoft.com/office/drawing/2014/main" id="{F0B8F7EB-2498-F79E-35E2-49A7DAC4ED0B}"/>
              </a:ext>
            </a:extLst>
          </p:cNvPr>
          <p:cNvPicPr>
            <a:picLocks noChangeAspect="1"/>
          </p:cNvPicPr>
          <p:nvPr/>
        </p:nvPicPr>
        <p:blipFill>
          <a:blip r:embed="rId4"/>
          <a:stretch>
            <a:fillRect/>
          </a:stretch>
        </p:blipFill>
        <p:spPr>
          <a:xfrm>
            <a:off x="201417" y="2831201"/>
            <a:ext cx="3700666" cy="1782362"/>
          </a:xfrm>
          <a:prstGeom prst="rect">
            <a:avLst/>
          </a:prstGeom>
        </p:spPr>
      </p:pic>
      <p:pic>
        <p:nvPicPr>
          <p:cNvPr id="12" name="Picture 11">
            <a:extLst>
              <a:ext uri="{FF2B5EF4-FFF2-40B4-BE49-F238E27FC236}">
                <a16:creationId xmlns:a16="http://schemas.microsoft.com/office/drawing/2014/main" id="{D6CFD9E5-39A5-89D4-8ADF-2937157BA2EB}"/>
              </a:ext>
            </a:extLst>
          </p:cNvPr>
          <p:cNvPicPr>
            <a:picLocks noChangeAspect="1"/>
          </p:cNvPicPr>
          <p:nvPr/>
        </p:nvPicPr>
        <p:blipFill>
          <a:blip r:embed="rId5"/>
          <a:stretch>
            <a:fillRect/>
          </a:stretch>
        </p:blipFill>
        <p:spPr>
          <a:xfrm>
            <a:off x="4243147" y="770860"/>
            <a:ext cx="3610644" cy="1847649"/>
          </a:xfrm>
          <a:prstGeom prst="rect">
            <a:avLst/>
          </a:prstGeom>
        </p:spPr>
      </p:pic>
      <p:pic>
        <p:nvPicPr>
          <p:cNvPr id="15" name="Picture 14">
            <a:extLst>
              <a:ext uri="{FF2B5EF4-FFF2-40B4-BE49-F238E27FC236}">
                <a16:creationId xmlns:a16="http://schemas.microsoft.com/office/drawing/2014/main" id="{E990EA89-4539-CCFE-8883-5E056D4F3D59}"/>
              </a:ext>
            </a:extLst>
          </p:cNvPr>
          <p:cNvPicPr>
            <a:picLocks noChangeAspect="1"/>
          </p:cNvPicPr>
          <p:nvPr/>
        </p:nvPicPr>
        <p:blipFill>
          <a:blip r:embed="rId6"/>
          <a:stretch>
            <a:fillRect/>
          </a:stretch>
        </p:blipFill>
        <p:spPr>
          <a:xfrm>
            <a:off x="4333009" y="3021465"/>
            <a:ext cx="4301793" cy="1247265"/>
          </a:xfrm>
          <a:prstGeom prst="rect">
            <a:avLst/>
          </a:prstGeom>
        </p:spPr>
      </p:pic>
      <p:sp>
        <p:nvSpPr>
          <p:cNvPr id="17" name="Rectangle 16">
            <a:extLst>
              <a:ext uri="{FF2B5EF4-FFF2-40B4-BE49-F238E27FC236}">
                <a16:creationId xmlns:a16="http://schemas.microsoft.com/office/drawing/2014/main" id="{3DCB0CEE-A287-902B-42C1-329B52FBA5BA}"/>
              </a:ext>
            </a:extLst>
          </p:cNvPr>
          <p:cNvSpPr/>
          <p:nvPr/>
        </p:nvSpPr>
        <p:spPr>
          <a:xfrm>
            <a:off x="7686461" y="4048724"/>
            <a:ext cx="1031277" cy="3239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102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6" name="Google Shape;3341;p433">
            <a:extLst>
              <a:ext uri="{FF2B5EF4-FFF2-40B4-BE49-F238E27FC236}">
                <a16:creationId xmlns:a16="http://schemas.microsoft.com/office/drawing/2014/main" id="{54819B87-A76D-4A79-A04F-FC06BE5B87E7}"/>
              </a:ext>
            </a:extLst>
          </p:cNvPr>
          <p:cNvSpPr txBox="1">
            <a:spLocks noGrp="1"/>
          </p:cNvSpPr>
          <p:nvPr>
            <p:ph type="title"/>
          </p:nvPr>
        </p:nvSpPr>
        <p:spPr>
          <a:xfrm>
            <a:off x="432015" y="270133"/>
            <a:ext cx="3597327"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Calibri"/>
                <a:ea typeface="Calibri"/>
                <a:cs typeface="Calibri"/>
                <a:sym typeface="Calibri"/>
              </a:rPr>
              <a:t>Experimento Dataset 9</a:t>
            </a:r>
            <a:endParaRPr dirty="0">
              <a:latin typeface="Calibri"/>
              <a:ea typeface="Calibri"/>
              <a:cs typeface="Calibri"/>
              <a:sym typeface="Calibri"/>
            </a:endParaRPr>
          </a:p>
        </p:txBody>
      </p:sp>
      <p:sp>
        <p:nvSpPr>
          <p:cNvPr id="4" name="Rectangle 3">
            <a:extLst>
              <a:ext uri="{FF2B5EF4-FFF2-40B4-BE49-F238E27FC236}">
                <a16:creationId xmlns:a16="http://schemas.microsoft.com/office/drawing/2014/main" id="{90EB9B6C-7537-1CA2-9C9C-ADCD2338663E}"/>
              </a:ext>
            </a:extLst>
          </p:cNvPr>
          <p:cNvSpPr/>
          <p:nvPr/>
        </p:nvSpPr>
        <p:spPr>
          <a:xfrm>
            <a:off x="4133592" y="464371"/>
            <a:ext cx="1643753" cy="281686"/>
          </a:xfrm>
          <a:prstGeom prst="rect">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000" dirty="0">
                <a:solidFill>
                  <a:schemeClr val="bg1"/>
                </a:solidFill>
                <a:highlight>
                  <a:srgbClr val="000000"/>
                </a:highlight>
              </a:rPr>
              <a:t>15%                           15%</a:t>
            </a:r>
          </a:p>
        </p:txBody>
      </p:sp>
      <p:sp>
        <p:nvSpPr>
          <p:cNvPr id="9" name="Rectangle 8">
            <a:extLst>
              <a:ext uri="{FF2B5EF4-FFF2-40B4-BE49-F238E27FC236}">
                <a16:creationId xmlns:a16="http://schemas.microsoft.com/office/drawing/2014/main" id="{4C5D829E-CBA3-45C6-39F7-E448557AC2FC}"/>
              </a:ext>
            </a:extLst>
          </p:cNvPr>
          <p:cNvSpPr/>
          <p:nvPr/>
        </p:nvSpPr>
        <p:spPr>
          <a:xfrm>
            <a:off x="4572000" y="464371"/>
            <a:ext cx="798460" cy="2816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highlight>
                  <a:srgbClr val="000000"/>
                </a:highlight>
              </a:rPr>
              <a:t>70%</a:t>
            </a:r>
          </a:p>
        </p:txBody>
      </p:sp>
      <p:pic>
        <p:nvPicPr>
          <p:cNvPr id="3" name="Picture 2">
            <a:extLst>
              <a:ext uri="{FF2B5EF4-FFF2-40B4-BE49-F238E27FC236}">
                <a16:creationId xmlns:a16="http://schemas.microsoft.com/office/drawing/2014/main" id="{B17539D2-4778-F95E-D8E6-77ABEA8D4ED6}"/>
              </a:ext>
            </a:extLst>
          </p:cNvPr>
          <p:cNvPicPr>
            <a:picLocks noChangeAspect="1"/>
          </p:cNvPicPr>
          <p:nvPr/>
        </p:nvPicPr>
        <p:blipFill>
          <a:blip r:embed="rId3"/>
          <a:stretch>
            <a:fillRect/>
          </a:stretch>
        </p:blipFill>
        <p:spPr>
          <a:xfrm>
            <a:off x="432016" y="842833"/>
            <a:ext cx="3419568" cy="1728917"/>
          </a:xfrm>
          <a:prstGeom prst="rect">
            <a:avLst/>
          </a:prstGeom>
        </p:spPr>
      </p:pic>
      <p:pic>
        <p:nvPicPr>
          <p:cNvPr id="10" name="Picture 9">
            <a:extLst>
              <a:ext uri="{FF2B5EF4-FFF2-40B4-BE49-F238E27FC236}">
                <a16:creationId xmlns:a16="http://schemas.microsoft.com/office/drawing/2014/main" id="{3545CE59-2AD4-77F5-7381-A71D00F180C8}"/>
              </a:ext>
            </a:extLst>
          </p:cNvPr>
          <p:cNvPicPr>
            <a:picLocks noChangeAspect="1"/>
          </p:cNvPicPr>
          <p:nvPr/>
        </p:nvPicPr>
        <p:blipFill>
          <a:blip r:embed="rId4"/>
          <a:stretch>
            <a:fillRect/>
          </a:stretch>
        </p:blipFill>
        <p:spPr>
          <a:xfrm>
            <a:off x="419910" y="2697502"/>
            <a:ext cx="3443779" cy="1728918"/>
          </a:xfrm>
          <a:prstGeom prst="rect">
            <a:avLst/>
          </a:prstGeom>
        </p:spPr>
      </p:pic>
      <p:pic>
        <p:nvPicPr>
          <p:cNvPr id="13" name="Picture 12">
            <a:extLst>
              <a:ext uri="{FF2B5EF4-FFF2-40B4-BE49-F238E27FC236}">
                <a16:creationId xmlns:a16="http://schemas.microsoft.com/office/drawing/2014/main" id="{72C1FFDB-AFEB-83E9-1BD2-9CF2377687AC}"/>
              </a:ext>
            </a:extLst>
          </p:cNvPr>
          <p:cNvPicPr>
            <a:picLocks noChangeAspect="1"/>
          </p:cNvPicPr>
          <p:nvPr/>
        </p:nvPicPr>
        <p:blipFill>
          <a:blip r:embed="rId5"/>
          <a:stretch>
            <a:fillRect/>
          </a:stretch>
        </p:blipFill>
        <p:spPr>
          <a:xfrm>
            <a:off x="4208981" y="842833"/>
            <a:ext cx="3344180" cy="1728917"/>
          </a:xfrm>
          <a:prstGeom prst="rect">
            <a:avLst/>
          </a:prstGeom>
        </p:spPr>
      </p:pic>
      <p:pic>
        <p:nvPicPr>
          <p:cNvPr id="16" name="Picture 15">
            <a:extLst>
              <a:ext uri="{FF2B5EF4-FFF2-40B4-BE49-F238E27FC236}">
                <a16:creationId xmlns:a16="http://schemas.microsoft.com/office/drawing/2014/main" id="{BCEE0E5E-C574-604F-431C-4673ACDC05FE}"/>
              </a:ext>
            </a:extLst>
          </p:cNvPr>
          <p:cNvPicPr>
            <a:picLocks noChangeAspect="1"/>
          </p:cNvPicPr>
          <p:nvPr/>
        </p:nvPicPr>
        <p:blipFill>
          <a:blip r:embed="rId6"/>
          <a:stretch>
            <a:fillRect/>
          </a:stretch>
        </p:blipFill>
        <p:spPr>
          <a:xfrm>
            <a:off x="4133592" y="2858112"/>
            <a:ext cx="4314217" cy="1309037"/>
          </a:xfrm>
          <a:prstGeom prst="rect">
            <a:avLst/>
          </a:prstGeom>
        </p:spPr>
      </p:pic>
    </p:spTree>
    <p:extLst>
      <p:ext uri="{BB962C8B-B14F-4D97-AF65-F5344CB8AC3E}">
        <p14:creationId xmlns:p14="http://schemas.microsoft.com/office/powerpoint/2010/main" val="536585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6" name="Google Shape;3341;p433">
            <a:extLst>
              <a:ext uri="{FF2B5EF4-FFF2-40B4-BE49-F238E27FC236}">
                <a16:creationId xmlns:a16="http://schemas.microsoft.com/office/drawing/2014/main" id="{54819B87-A76D-4A79-A04F-FC06BE5B87E7}"/>
              </a:ext>
            </a:extLst>
          </p:cNvPr>
          <p:cNvSpPr txBox="1">
            <a:spLocks noGrp="1"/>
          </p:cNvSpPr>
          <p:nvPr>
            <p:ph type="title"/>
          </p:nvPr>
        </p:nvSpPr>
        <p:spPr>
          <a:xfrm>
            <a:off x="71914" y="307075"/>
            <a:ext cx="3597327"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Calibri"/>
                <a:ea typeface="Calibri"/>
                <a:cs typeface="Calibri"/>
                <a:sym typeface="Calibri"/>
              </a:rPr>
              <a:t>Experimento Dataset 10</a:t>
            </a:r>
            <a:endParaRPr dirty="0">
              <a:latin typeface="Calibri"/>
              <a:ea typeface="Calibri"/>
              <a:cs typeface="Calibri"/>
              <a:sym typeface="Calibri"/>
            </a:endParaRPr>
          </a:p>
        </p:txBody>
      </p:sp>
      <p:pic>
        <p:nvPicPr>
          <p:cNvPr id="5" name="Picture 4">
            <a:extLst>
              <a:ext uri="{FF2B5EF4-FFF2-40B4-BE49-F238E27FC236}">
                <a16:creationId xmlns:a16="http://schemas.microsoft.com/office/drawing/2014/main" id="{21C4CAAB-143D-3879-E2A6-1202535B717A}"/>
              </a:ext>
            </a:extLst>
          </p:cNvPr>
          <p:cNvPicPr>
            <a:picLocks noChangeAspect="1"/>
          </p:cNvPicPr>
          <p:nvPr/>
        </p:nvPicPr>
        <p:blipFill>
          <a:blip r:embed="rId3"/>
          <a:stretch>
            <a:fillRect/>
          </a:stretch>
        </p:blipFill>
        <p:spPr>
          <a:xfrm>
            <a:off x="423666" y="1029249"/>
            <a:ext cx="3586867" cy="1797079"/>
          </a:xfrm>
          <a:prstGeom prst="rect">
            <a:avLst/>
          </a:prstGeom>
        </p:spPr>
      </p:pic>
      <p:pic>
        <p:nvPicPr>
          <p:cNvPr id="8" name="Picture 7">
            <a:extLst>
              <a:ext uri="{FF2B5EF4-FFF2-40B4-BE49-F238E27FC236}">
                <a16:creationId xmlns:a16="http://schemas.microsoft.com/office/drawing/2014/main" id="{7BAD351F-4B5C-F399-C201-9362CB7F8261}"/>
              </a:ext>
            </a:extLst>
          </p:cNvPr>
          <p:cNvPicPr>
            <a:picLocks noChangeAspect="1"/>
          </p:cNvPicPr>
          <p:nvPr/>
        </p:nvPicPr>
        <p:blipFill>
          <a:blip r:embed="rId4"/>
          <a:stretch>
            <a:fillRect/>
          </a:stretch>
        </p:blipFill>
        <p:spPr>
          <a:xfrm>
            <a:off x="404858" y="2826328"/>
            <a:ext cx="3624484" cy="1888138"/>
          </a:xfrm>
          <a:prstGeom prst="rect">
            <a:avLst/>
          </a:prstGeom>
        </p:spPr>
      </p:pic>
      <p:pic>
        <p:nvPicPr>
          <p:cNvPr id="12" name="Picture 11">
            <a:extLst>
              <a:ext uri="{FF2B5EF4-FFF2-40B4-BE49-F238E27FC236}">
                <a16:creationId xmlns:a16="http://schemas.microsoft.com/office/drawing/2014/main" id="{61B71910-1DD7-240C-1D49-FEF46D9AC6BD}"/>
              </a:ext>
            </a:extLst>
          </p:cNvPr>
          <p:cNvPicPr>
            <a:picLocks noChangeAspect="1"/>
          </p:cNvPicPr>
          <p:nvPr/>
        </p:nvPicPr>
        <p:blipFill>
          <a:blip r:embed="rId5"/>
          <a:stretch>
            <a:fillRect/>
          </a:stretch>
        </p:blipFill>
        <p:spPr>
          <a:xfrm>
            <a:off x="4416136" y="945306"/>
            <a:ext cx="3765542" cy="1964963"/>
          </a:xfrm>
          <a:prstGeom prst="rect">
            <a:avLst/>
          </a:prstGeom>
        </p:spPr>
      </p:pic>
      <p:pic>
        <p:nvPicPr>
          <p:cNvPr id="15" name="Picture 14">
            <a:extLst>
              <a:ext uri="{FF2B5EF4-FFF2-40B4-BE49-F238E27FC236}">
                <a16:creationId xmlns:a16="http://schemas.microsoft.com/office/drawing/2014/main" id="{DEF0492D-7648-4F84-326A-0ECD9073B030}"/>
              </a:ext>
            </a:extLst>
          </p:cNvPr>
          <p:cNvPicPr>
            <a:picLocks noChangeAspect="1"/>
          </p:cNvPicPr>
          <p:nvPr/>
        </p:nvPicPr>
        <p:blipFill>
          <a:blip r:embed="rId6"/>
          <a:stretch>
            <a:fillRect/>
          </a:stretch>
        </p:blipFill>
        <p:spPr>
          <a:xfrm>
            <a:off x="4310237" y="3108003"/>
            <a:ext cx="4355781" cy="1331507"/>
          </a:xfrm>
          <a:prstGeom prst="rect">
            <a:avLst/>
          </a:prstGeom>
        </p:spPr>
      </p:pic>
      <p:sp>
        <p:nvSpPr>
          <p:cNvPr id="17" name="Rectangle 16">
            <a:extLst>
              <a:ext uri="{FF2B5EF4-FFF2-40B4-BE49-F238E27FC236}">
                <a16:creationId xmlns:a16="http://schemas.microsoft.com/office/drawing/2014/main" id="{19F3F58C-02C6-D930-B525-1E5070695352}"/>
              </a:ext>
            </a:extLst>
          </p:cNvPr>
          <p:cNvSpPr/>
          <p:nvPr/>
        </p:nvSpPr>
        <p:spPr>
          <a:xfrm>
            <a:off x="4683878" y="419614"/>
            <a:ext cx="308158" cy="281686"/>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r"/>
            <a:r>
              <a:rPr lang="en-US" sz="800" dirty="0">
                <a:solidFill>
                  <a:schemeClr val="bg1"/>
                </a:solidFill>
                <a:highlight>
                  <a:srgbClr val="000000"/>
                </a:highlight>
              </a:rPr>
              <a:t>15</a:t>
            </a:r>
          </a:p>
        </p:txBody>
      </p:sp>
      <p:sp>
        <p:nvSpPr>
          <p:cNvPr id="18" name="Rectangle 17">
            <a:extLst>
              <a:ext uri="{FF2B5EF4-FFF2-40B4-BE49-F238E27FC236}">
                <a16:creationId xmlns:a16="http://schemas.microsoft.com/office/drawing/2014/main" id="{4224352A-9390-FB4D-B062-74961AD2618A}"/>
              </a:ext>
            </a:extLst>
          </p:cNvPr>
          <p:cNvSpPr/>
          <p:nvPr/>
        </p:nvSpPr>
        <p:spPr>
          <a:xfrm>
            <a:off x="3954987" y="421627"/>
            <a:ext cx="737013" cy="2816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highlight>
                <a:srgbClr val="000000"/>
              </a:highlight>
            </a:endParaRPr>
          </a:p>
        </p:txBody>
      </p:sp>
      <p:sp>
        <p:nvSpPr>
          <p:cNvPr id="19" name="Star: 5 Points 18">
            <a:extLst>
              <a:ext uri="{FF2B5EF4-FFF2-40B4-BE49-F238E27FC236}">
                <a16:creationId xmlns:a16="http://schemas.microsoft.com/office/drawing/2014/main" id="{FC0AFF41-D1B0-6F6B-485B-BA8185392A69}"/>
              </a:ext>
            </a:extLst>
          </p:cNvPr>
          <p:cNvSpPr/>
          <p:nvPr/>
        </p:nvSpPr>
        <p:spPr>
          <a:xfrm>
            <a:off x="4029342" y="507680"/>
            <a:ext cx="48126" cy="45719"/>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84BFA3A2-E2AD-0C98-DFE4-3B47B1FC81A5}"/>
              </a:ext>
            </a:extLst>
          </p:cNvPr>
          <p:cNvSpPr/>
          <p:nvPr/>
        </p:nvSpPr>
        <p:spPr>
          <a:xfrm>
            <a:off x="4237312" y="531297"/>
            <a:ext cx="48126" cy="45719"/>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8C864DE4-D62D-ED02-4731-0F9756FCF9BA}"/>
              </a:ext>
            </a:extLst>
          </p:cNvPr>
          <p:cNvSpPr/>
          <p:nvPr/>
        </p:nvSpPr>
        <p:spPr>
          <a:xfrm>
            <a:off x="4477225" y="570566"/>
            <a:ext cx="48126" cy="45719"/>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AA35C97D-D16F-EA62-88C4-7C37160822A9}"/>
              </a:ext>
            </a:extLst>
          </p:cNvPr>
          <p:cNvSpPr/>
          <p:nvPr/>
        </p:nvSpPr>
        <p:spPr>
          <a:xfrm>
            <a:off x="4113559" y="612224"/>
            <a:ext cx="48126" cy="45719"/>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tar: 5 Points 22">
            <a:extLst>
              <a:ext uri="{FF2B5EF4-FFF2-40B4-BE49-F238E27FC236}">
                <a16:creationId xmlns:a16="http://schemas.microsoft.com/office/drawing/2014/main" id="{D14AA535-76C1-7CDE-22CD-B23AB651939D}"/>
              </a:ext>
            </a:extLst>
          </p:cNvPr>
          <p:cNvSpPr/>
          <p:nvPr/>
        </p:nvSpPr>
        <p:spPr>
          <a:xfrm>
            <a:off x="4567314" y="497486"/>
            <a:ext cx="48126" cy="45719"/>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ar: 5 Points 23">
            <a:extLst>
              <a:ext uri="{FF2B5EF4-FFF2-40B4-BE49-F238E27FC236}">
                <a16:creationId xmlns:a16="http://schemas.microsoft.com/office/drawing/2014/main" id="{743BDCB1-A987-78C2-333F-F08F8CBF549C}"/>
              </a:ext>
            </a:extLst>
          </p:cNvPr>
          <p:cNvSpPr/>
          <p:nvPr/>
        </p:nvSpPr>
        <p:spPr>
          <a:xfrm>
            <a:off x="5128022" y="461961"/>
            <a:ext cx="48126" cy="45719"/>
          </a:xfrm>
          <a:prstGeom prst="star5">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3341;p433">
            <a:extLst>
              <a:ext uri="{FF2B5EF4-FFF2-40B4-BE49-F238E27FC236}">
                <a16:creationId xmlns:a16="http://schemas.microsoft.com/office/drawing/2014/main" id="{644020EE-5D25-D8A3-8A38-71B398BECE8A}"/>
              </a:ext>
            </a:extLst>
          </p:cNvPr>
          <p:cNvSpPr txBox="1">
            <a:spLocks/>
          </p:cNvSpPr>
          <p:nvPr/>
        </p:nvSpPr>
        <p:spPr>
          <a:xfrm>
            <a:off x="5152085" y="335093"/>
            <a:ext cx="592134" cy="390894"/>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800" dirty="0">
                <a:latin typeface="Calibri"/>
                <a:ea typeface="Calibri"/>
                <a:cs typeface="Calibri"/>
                <a:sym typeface="Calibri"/>
              </a:rPr>
              <a:t>30%</a:t>
            </a:r>
          </a:p>
        </p:txBody>
      </p:sp>
      <p:sp>
        <p:nvSpPr>
          <p:cNvPr id="26" name="Rectangle 25">
            <a:extLst>
              <a:ext uri="{FF2B5EF4-FFF2-40B4-BE49-F238E27FC236}">
                <a16:creationId xmlns:a16="http://schemas.microsoft.com/office/drawing/2014/main" id="{25C0E918-FE4E-EF6A-7A1E-E8A194B8CFBD}"/>
              </a:ext>
            </a:extLst>
          </p:cNvPr>
          <p:cNvSpPr/>
          <p:nvPr/>
        </p:nvSpPr>
        <p:spPr>
          <a:xfrm>
            <a:off x="3676043" y="419614"/>
            <a:ext cx="308158" cy="281686"/>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r"/>
            <a:r>
              <a:rPr lang="en-US" sz="800" dirty="0">
                <a:solidFill>
                  <a:schemeClr val="bg1"/>
                </a:solidFill>
                <a:highlight>
                  <a:srgbClr val="000000"/>
                </a:highlight>
              </a:rPr>
              <a:t>15</a:t>
            </a:r>
          </a:p>
        </p:txBody>
      </p:sp>
      <p:sp>
        <p:nvSpPr>
          <p:cNvPr id="27" name="Rectangle 26">
            <a:extLst>
              <a:ext uri="{FF2B5EF4-FFF2-40B4-BE49-F238E27FC236}">
                <a16:creationId xmlns:a16="http://schemas.microsoft.com/office/drawing/2014/main" id="{F9ED8C92-A3FF-67B6-B8BF-94FF6674DB66}"/>
              </a:ext>
            </a:extLst>
          </p:cNvPr>
          <p:cNvSpPr/>
          <p:nvPr/>
        </p:nvSpPr>
        <p:spPr>
          <a:xfrm>
            <a:off x="7567659" y="3946357"/>
            <a:ext cx="1228038" cy="2037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2026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6" name="Google Shape;3341;p433">
            <a:extLst>
              <a:ext uri="{FF2B5EF4-FFF2-40B4-BE49-F238E27FC236}">
                <a16:creationId xmlns:a16="http://schemas.microsoft.com/office/drawing/2014/main" id="{54819B87-A76D-4A79-A04F-FC06BE5B87E7}"/>
              </a:ext>
            </a:extLst>
          </p:cNvPr>
          <p:cNvSpPr txBox="1">
            <a:spLocks noGrp="1"/>
          </p:cNvSpPr>
          <p:nvPr>
            <p:ph type="title"/>
          </p:nvPr>
        </p:nvSpPr>
        <p:spPr>
          <a:xfrm>
            <a:off x="432015" y="270133"/>
            <a:ext cx="3597327"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Calibri"/>
                <a:ea typeface="Calibri"/>
                <a:cs typeface="Calibri"/>
                <a:sym typeface="Calibri"/>
              </a:rPr>
              <a:t>Experimento Dataset 11</a:t>
            </a:r>
            <a:endParaRPr dirty="0">
              <a:latin typeface="Calibri"/>
              <a:ea typeface="Calibri"/>
              <a:cs typeface="Calibri"/>
              <a:sym typeface="Calibri"/>
            </a:endParaRPr>
          </a:p>
        </p:txBody>
      </p:sp>
      <p:sp>
        <p:nvSpPr>
          <p:cNvPr id="4" name="Rectangle 3">
            <a:extLst>
              <a:ext uri="{FF2B5EF4-FFF2-40B4-BE49-F238E27FC236}">
                <a16:creationId xmlns:a16="http://schemas.microsoft.com/office/drawing/2014/main" id="{90EB9B6C-7537-1CA2-9C9C-ADCD2338663E}"/>
              </a:ext>
            </a:extLst>
          </p:cNvPr>
          <p:cNvSpPr/>
          <p:nvPr/>
        </p:nvSpPr>
        <p:spPr>
          <a:xfrm>
            <a:off x="4160020" y="415640"/>
            <a:ext cx="1112177" cy="281686"/>
          </a:xfrm>
          <a:prstGeom prst="rect">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dirty="0">
                <a:solidFill>
                  <a:schemeClr val="bg1"/>
                </a:solidFill>
                <a:highlight>
                  <a:srgbClr val="000000"/>
                </a:highlight>
              </a:rPr>
              <a:t>100%</a:t>
            </a:r>
          </a:p>
        </p:txBody>
      </p:sp>
      <p:pic>
        <p:nvPicPr>
          <p:cNvPr id="3" name="Picture 2">
            <a:extLst>
              <a:ext uri="{FF2B5EF4-FFF2-40B4-BE49-F238E27FC236}">
                <a16:creationId xmlns:a16="http://schemas.microsoft.com/office/drawing/2014/main" id="{40EA24DB-7E03-260C-2D58-E01F0E05214D}"/>
              </a:ext>
            </a:extLst>
          </p:cNvPr>
          <p:cNvPicPr>
            <a:picLocks noChangeAspect="1"/>
          </p:cNvPicPr>
          <p:nvPr/>
        </p:nvPicPr>
        <p:blipFill>
          <a:blip r:embed="rId3"/>
          <a:stretch>
            <a:fillRect/>
          </a:stretch>
        </p:blipFill>
        <p:spPr>
          <a:xfrm>
            <a:off x="311727" y="845092"/>
            <a:ext cx="3442830" cy="1726658"/>
          </a:xfrm>
          <a:prstGeom prst="rect">
            <a:avLst/>
          </a:prstGeom>
        </p:spPr>
      </p:pic>
      <p:pic>
        <p:nvPicPr>
          <p:cNvPr id="10" name="Picture 9">
            <a:extLst>
              <a:ext uri="{FF2B5EF4-FFF2-40B4-BE49-F238E27FC236}">
                <a16:creationId xmlns:a16="http://schemas.microsoft.com/office/drawing/2014/main" id="{C888B713-3643-A7D3-F1BE-AB8100F708FF}"/>
              </a:ext>
            </a:extLst>
          </p:cNvPr>
          <p:cNvPicPr>
            <a:picLocks noChangeAspect="1"/>
          </p:cNvPicPr>
          <p:nvPr/>
        </p:nvPicPr>
        <p:blipFill>
          <a:blip r:embed="rId4"/>
          <a:stretch>
            <a:fillRect/>
          </a:stretch>
        </p:blipFill>
        <p:spPr>
          <a:xfrm>
            <a:off x="201250" y="2571750"/>
            <a:ext cx="3551777" cy="1833995"/>
          </a:xfrm>
          <a:prstGeom prst="rect">
            <a:avLst/>
          </a:prstGeom>
        </p:spPr>
      </p:pic>
      <p:pic>
        <p:nvPicPr>
          <p:cNvPr id="13" name="Picture 12">
            <a:extLst>
              <a:ext uri="{FF2B5EF4-FFF2-40B4-BE49-F238E27FC236}">
                <a16:creationId xmlns:a16="http://schemas.microsoft.com/office/drawing/2014/main" id="{36FAFA89-CAAB-7869-ED32-9891B79B00A1}"/>
              </a:ext>
            </a:extLst>
          </p:cNvPr>
          <p:cNvPicPr>
            <a:picLocks noChangeAspect="1"/>
          </p:cNvPicPr>
          <p:nvPr/>
        </p:nvPicPr>
        <p:blipFill>
          <a:blip r:embed="rId5"/>
          <a:stretch>
            <a:fillRect/>
          </a:stretch>
        </p:blipFill>
        <p:spPr>
          <a:xfrm>
            <a:off x="4160020" y="737754"/>
            <a:ext cx="3591575" cy="1833996"/>
          </a:xfrm>
          <a:prstGeom prst="rect">
            <a:avLst/>
          </a:prstGeom>
        </p:spPr>
      </p:pic>
      <p:pic>
        <p:nvPicPr>
          <p:cNvPr id="16" name="Picture 15">
            <a:extLst>
              <a:ext uri="{FF2B5EF4-FFF2-40B4-BE49-F238E27FC236}">
                <a16:creationId xmlns:a16="http://schemas.microsoft.com/office/drawing/2014/main" id="{625DB687-4F70-32EF-1953-0B2169D54A17}"/>
              </a:ext>
            </a:extLst>
          </p:cNvPr>
          <p:cNvPicPr>
            <a:picLocks noChangeAspect="1"/>
          </p:cNvPicPr>
          <p:nvPr/>
        </p:nvPicPr>
        <p:blipFill>
          <a:blip r:embed="rId6"/>
          <a:stretch>
            <a:fillRect/>
          </a:stretch>
        </p:blipFill>
        <p:spPr>
          <a:xfrm>
            <a:off x="3957697" y="2763825"/>
            <a:ext cx="4904553" cy="1467871"/>
          </a:xfrm>
          <a:prstGeom prst="rect">
            <a:avLst/>
          </a:prstGeom>
        </p:spPr>
      </p:pic>
    </p:spTree>
    <p:extLst>
      <p:ext uri="{BB962C8B-B14F-4D97-AF65-F5344CB8AC3E}">
        <p14:creationId xmlns:p14="http://schemas.microsoft.com/office/powerpoint/2010/main" val="3122837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22"/>
        <p:cNvGrpSpPr/>
        <p:nvPr/>
      </p:nvGrpSpPr>
      <p:grpSpPr>
        <a:xfrm>
          <a:off x="0" y="0"/>
          <a:ext cx="0" cy="0"/>
          <a:chOff x="0" y="0"/>
          <a:chExt cx="0" cy="0"/>
        </a:xfrm>
      </p:grpSpPr>
      <p:sp>
        <p:nvSpPr>
          <p:cNvPr id="3323" name="Google Shape;3323;p430"/>
          <p:cNvSpPr txBox="1">
            <a:spLocks noGrp="1"/>
          </p:cNvSpPr>
          <p:nvPr>
            <p:ph type="title"/>
          </p:nvPr>
        </p:nvSpPr>
        <p:spPr>
          <a:xfrm>
            <a:off x="298700" y="432025"/>
            <a:ext cx="8951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Calibri"/>
                <a:ea typeface="Calibri"/>
                <a:cs typeface="Calibri"/>
                <a:sym typeface="Calibri"/>
              </a:rPr>
              <a:t>Hipótesis Experimental de “Acelerar el FE usando modelos proxy”</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3324" name="Google Shape;3324;p430"/>
          <p:cNvSpPr txBox="1">
            <a:spLocks noGrp="1"/>
          </p:cNvSpPr>
          <p:nvPr>
            <p:ph type="body" idx="1"/>
          </p:nvPr>
        </p:nvSpPr>
        <p:spPr>
          <a:xfrm>
            <a:off x="266250" y="1139500"/>
            <a:ext cx="8520600" cy="3416400"/>
          </a:xfrm>
          <a:prstGeom prst="rect">
            <a:avLst/>
          </a:prstGeom>
        </p:spPr>
        <p:txBody>
          <a:bodyPr spcFirstLastPara="1" wrap="square" lIns="91425" tIns="91425" rIns="91425" bIns="91425" anchor="t" anchorCtr="0">
            <a:normAutofit lnSpcReduction="10000"/>
          </a:bodyPr>
          <a:lstStyle/>
          <a:p>
            <a:pPr marL="0" lvl="0" indent="0" algn="l" rtl="0">
              <a:lnSpc>
                <a:spcPct val="95000"/>
              </a:lnSpc>
              <a:spcBef>
                <a:spcPts val="1200"/>
              </a:spcBef>
              <a:spcAft>
                <a:spcPts val="0"/>
              </a:spcAft>
              <a:buClr>
                <a:schemeClr val="dk1"/>
              </a:buClr>
              <a:buSzPts val="935"/>
              <a:buFont typeface="Arial"/>
              <a:buNone/>
            </a:pPr>
            <a:r>
              <a:rPr lang="en" sz="1430" b="1">
                <a:latin typeface="Calibri"/>
                <a:ea typeface="Calibri"/>
                <a:cs typeface="Calibri"/>
                <a:sym typeface="Calibri"/>
              </a:rPr>
              <a:t>Hipótesis</a:t>
            </a:r>
            <a:endParaRPr sz="1430">
              <a:latin typeface="Calibri"/>
              <a:ea typeface="Calibri"/>
              <a:cs typeface="Calibri"/>
              <a:sym typeface="Calibri"/>
            </a:endParaRPr>
          </a:p>
          <a:p>
            <a:pPr marL="0" lvl="0" indent="0" algn="l" rtl="0">
              <a:lnSpc>
                <a:spcPct val="95000"/>
              </a:lnSpc>
              <a:spcBef>
                <a:spcPts val="1200"/>
              </a:spcBef>
              <a:spcAft>
                <a:spcPts val="0"/>
              </a:spcAft>
              <a:buClr>
                <a:schemeClr val="dk1"/>
              </a:buClr>
              <a:buSzPts val="935"/>
              <a:buFont typeface="Arial"/>
              <a:buNone/>
            </a:pPr>
            <a:r>
              <a:rPr lang="en" sz="1430">
                <a:latin typeface="Calibri"/>
                <a:ea typeface="Calibri"/>
                <a:cs typeface="Calibri"/>
                <a:sym typeface="Calibri"/>
              </a:rPr>
              <a:t>Podemos utilizar Extremely Randomized Trees (Extra Trees) como proxy de modelos de Gradient Boosting of Decision Trees (GBM) ya que mejoras en el desempeño de Extra Trees implican mejoras en un GBM optimizado, aunque no necesariamente en la misma magnitud.</a:t>
            </a:r>
            <a:endParaRPr sz="1430">
              <a:latin typeface="Calibri"/>
              <a:ea typeface="Calibri"/>
              <a:cs typeface="Calibri"/>
              <a:sym typeface="Calibri"/>
            </a:endParaRPr>
          </a:p>
          <a:p>
            <a:pPr marL="0" lvl="0" indent="0" algn="l" rtl="0">
              <a:lnSpc>
                <a:spcPct val="95000"/>
              </a:lnSpc>
              <a:spcBef>
                <a:spcPts val="1200"/>
              </a:spcBef>
              <a:spcAft>
                <a:spcPts val="0"/>
              </a:spcAft>
              <a:buSzPts val="935"/>
              <a:buNone/>
            </a:pPr>
            <a:r>
              <a:rPr lang="en" sz="1430">
                <a:latin typeface="Calibri"/>
                <a:ea typeface="Calibri"/>
                <a:cs typeface="Calibri"/>
                <a:sym typeface="Calibri"/>
              </a:rPr>
              <a:t>Formalmente queremos probar que, tanto para cambios pequeños como sustanciales en un determinado dataset, cualquier cambio en un score (s) resultante de utilizar un algoritmo de Extremely Randomized Trees (ET) implica un cambio en la misma dirección para un GBM (optimizado). </a:t>
            </a:r>
            <a:endParaRPr sz="1430">
              <a:latin typeface="Calibri"/>
              <a:ea typeface="Calibri"/>
              <a:cs typeface="Calibri"/>
              <a:sym typeface="Calibri"/>
            </a:endParaRPr>
          </a:p>
          <a:p>
            <a:pPr marL="0" lvl="0" indent="0" algn="l" rtl="0">
              <a:lnSpc>
                <a:spcPct val="95000"/>
              </a:lnSpc>
              <a:spcBef>
                <a:spcPts val="1200"/>
              </a:spcBef>
              <a:spcAft>
                <a:spcPts val="0"/>
              </a:spcAft>
              <a:buSzPts val="935"/>
              <a:buNone/>
            </a:pPr>
            <a:r>
              <a:rPr lang="en" sz="1430">
                <a:latin typeface="Calibri"/>
                <a:ea typeface="Calibri"/>
                <a:cs typeface="Calibri"/>
                <a:sym typeface="Calibri"/>
              </a:rPr>
              <a:t>s(ET1) &gt; s(ET2) == &gt; s(GBM1) &gt; s(GBM2)</a:t>
            </a:r>
            <a:endParaRPr sz="1430">
              <a:latin typeface="Calibri"/>
              <a:ea typeface="Calibri"/>
              <a:cs typeface="Calibri"/>
              <a:sym typeface="Calibri"/>
            </a:endParaRPr>
          </a:p>
          <a:p>
            <a:pPr marL="0" lvl="0" indent="0" algn="l" rtl="0">
              <a:lnSpc>
                <a:spcPct val="95000"/>
              </a:lnSpc>
              <a:spcBef>
                <a:spcPts val="1200"/>
              </a:spcBef>
              <a:spcAft>
                <a:spcPts val="0"/>
              </a:spcAft>
              <a:buSzPts val="935"/>
              <a:buNone/>
            </a:pPr>
            <a:endParaRPr sz="1430">
              <a:latin typeface="Calibri"/>
              <a:ea typeface="Calibri"/>
              <a:cs typeface="Calibri"/>
              <a:sym typeface="Calibri"/>
            </a:endParaRPr>
          </a:p>
          <a:p>
            <a:pPr marL="0" lvl="0" indent="0" algn="l" rtl="0">
              <a:lnSpc>
                <a:spcPct val="95000"/>
              </a:lnSpc>
              <a:spcBef>
                <a:spcPts val="1200"/>
              </a:spcBef>
              <a:spcAft>
                <a:spcPts val="1200"/>
              </a:spcAft>
              <a:buSzPts val="935"/>
              <a:buNone/>
            </a:pPr>
            <a:r>
              <a:rPr lang="en" sz="1430">
                <a:latin typeface="Calibri"/>
                <a:ea typeface="Calibri"/>
                <a:cs typeface="Calibri"/>
                <a:sym typeface="Calibri"/>
              </a:rPr>
              <a:t>El objetivo es reducir los tiempos de entrenamiento en la etapa de feature engineering &amp; feature selection, asegurándonos de que las modificaciones realizadas en el dataset tengan el impacto deseado en el modelo final </a:t>
            </a:r>
            <a:endParaRPr sz="143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52"/>
        <p:cNvGrpSpPr/>
        <p:nvPr/>
      </p:nvGrpSpPr>
      <p:grpSpPr>
        <a:xfrm>
          <a:off x="0" y="0"/>
          <a:ext cx="0" cy="0"/>
          <a:chOff x="0" y="0"/>
          <a:chExt cx="0" cy="0"/>
        </a:xfrm>
      </p:grpSpPr>
      <p:sp>
        <p:nvSpPr>
          <p:cNvPr id="3353" name="Google Shape;3353;p4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Calibri"/>
                <a:ea typeface="Calibri"/>
                <a:cs typeface="Calibri"/>
                <a:sym typeface="Calibri"/>
              </a:rPr>
              <a:t>Resultados</a:t>
            </a:r>
            <a:endParaRPr dirty="0">
              <a:latin typeface="Calibri"/>
              <a:ea typeface="Calibri"/>
              <a:cs typeface="Calibri"/>
              <a:sym typeface="Calibri"/>
            </a:endParaRPr>
          </a:p>
        </p:txBody>
      </p:sp>
      <p:sp>
        <p:nvSpPr>
          <p:cNvPr id="3354" name="Google Shape;3354;p435"/>
          <p:cNvSpPr txBox="1">
            <a:spLocks noGrp="1"/>
          </p:cNvSpPr>
          <p:nvPr>
            <p:ph type="body" idx="1"/>
          </p:nvPr>
        </p:nvSpPr>
        <p:spPr>
          <a:xfrm>
            <a:off x="311700" y="1152475"/>
            <a:ext cx="6714742"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latin typeface="Calibri"/>
                <a:ea typeface="Calibri"/>
                <a:cs typeface="Calibri"/>
                <a:sym typeface="Calibri"/>
              </a:rPr>
              <a:t>No hay evidencia para suponer que se puede inferir si el resultado optimo de un modelo cuando hacemos HPO mejora o empeora usando un modelo proxy no optimizado.</a:t>
            </a:r>
          </a:p>
          <a:p>
            <a:pPr marL="0" lvl="0" indent="0" algn="l" rtl="0">
              <a:spcBef>
                <a:spcPts val="0"/>
              </a:spcBef>
              <a:spcAft>
                <a:spcPts val="1200"/>
              </a:spcAft>
              <a:buNone/>
            </a:pPr>
            <a:r>
              <a:rPr lang="en" dirty="0">
                <a:latin typeface="Calibri"/>
                <a:ea typeface="Calibri"/>
                <a:cs typeface="Calibri"/>
                <a:sym typeface="Calibri"/>
              </a:rPr>
              <a:t>De los modelos testeados, LightGBM es la implementacion mas rapida dado a su uso de procesos en paralelo para entrenar modelos usando HPO. No hay shortcuts</a:t>
            </a:r>
            <a:br>
              <a:rPr lang="en" dirty="0">
                <a:latin typeface="Calibri"/>
                <a:ea typeface="Calibri"/>
                <a:cs typeface="Calibri"/>
                <a:sym typeface="Calibri"/>
              </a:rPr>
            </a:br>
            <a:br>
              <a:rPr lang="en" dirty="0">
                <a:latin typeface="Calibri"/>
                <a:ea typeface="Calibri"/>
                <a:cs typeface="Calibri"/>
                <a:sym typeface="Calibri"/>
              </a:rPr>
            </a:br>
            <a:r>
              <a:rPr lang="en" dirty="0">
                <a:latin typeface="Calibri"/>
                <a:ea typeface="Calibri"/>
                <a:cs typeface="Calibri"/>
                <a:sym typeface="Calibri"/>
              </a:rPr>
              <a:t>Puede ser una posibilidad si la paralelizacion no es posible, no fue explorado.</a:t>
            </a:r>
          </a:p>
          <a:p>
            <a:pPr marL="0" lvl="0" indent="0" algn="l" rtl="0">
              <a:spcBef>
                <a:spcPts val="0"/>
              </a:spcBef>
              <a:spcAft>
                <a:spcPts val="1200"/>
              </a:spcAft>
              <a:buNone/>
            </a:pPr>
            <a:endParaRPr lang="en-US" dirty="0">
              <a:latin typeface="Calibri"/>
              <a:ea typeface="Calibri"/>
              <a:cs typeface="Calibri"/>
              <a:sym typeface="Calibri"/>
            </a:endParaRPr>
          </a:p>
          <a:p>
            <a:pPr marL="0" lvl="0" indent="0" algn="l" rtl="0">
              <a:spcBef>
                <a:spcPts val="0"/>
              </a:spcBef>
              <a:spcAft>
                <a:spcPts val="1200"/>
              </a:spcAft>
              <a:buNone/>
            </a:pPr>
            <a:endParaRPr dirty="0">
              <a:latin typeface="Calibri"/>
              <a:ea typeface="Calibri"/>
              <a:cs typeface="Calibri"/>
              <a:sym typeface="Calibri"/>
            </a:endParaRPr>
          </a:p>
        </p:txBody>
      </p:sp>
      <p:pic>
        <p:nvPicPr>
          <p:cNvPr id="3" name="Picture 2">
            <a:extLst>
              <a:ext uri="{FF2B5EF4-FFF2-40B4-BE49-F238E27FC236}">
                <a16:creationId xmlns:a16="http://schemas.microsoft.com/office/drawing/2014/main" id="{9EEC6F0C-6B3C-88BA-CE0A-39B6FCED0A8D}"/>
              </a:ext>
            </a:extLst>
          </p:cNvPr>
          <p:cNvPicPr>
            <a:picLocks noChangeAspect="1"/>
          </p:cNvPicPr>
          <p:nvPr/>
        </p:nvPicPr>
        <p:blipFill>
          <a:blip r:embed="rId3"/>
          <a:stretch>
            <a:fillRect/>
          </a:stretch>
        </p:blipFill>
        <p:spPr>
          <a:xfrm>
            <a:off x="6964349" y="1463377"/>
            <a:ext cx="2104553" cy="24279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28"/>
        <p:cNvGrpSpPr/>
        <p:nvPr/>
      </p:nvGrpSpPr>
      <p:grpSpPr>
        <a:xfrm>
          <a:off x="0" y="0"/>
          <a:ext cx="0" cy="0"/>
          <a:chOff x="0" y="0"/>
          <a:chExt cx="0" cy="0"/>
        </a:xfrm>
      </p:grpSpPr>
      <p:sp>
        <p:nvSpPr>
          <p:cNvPr id="3329" name="Google Shape;3329;p431"/>
          <p:cNvSpPr txBox="1">
            <a:spLocks noGrp="1"/>
          </p:cNvSpPr>
          <p:nvPr>
            <p:ph type="title"/>
          </p:nvPr>
        </p:nvSpPr>
        <p:spPr>
          <a:xfrm>
            <a:off x="311700" y="491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Calibri"/>
                <a:ea typeface="Calibri"/>
                <a:cs typeface="Calibri"/>
                <a:sym typeface="Calibri"/>
              </a:rPr>
              <a:t>Sesgos Cognitivos</a:t>
            </a:r>
            <a:endParaRPr>
              <a:latin typeface="Calibri"/>
              <a:ea typeface="Calibri"/>
              <a:cs typeface="Calibri"/>
              <a:sym typeface="Calibri"/>
            </a:endParaRPr>
          </a:p>
        </p:txBody>
      </p:sp>
      <p:sp>
        <p:nvSpPr>
          <p:cNvPr id="3330" name="Google Shape;3330;p4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sz="1600" dirty="0">
                <a:latin typeface="Calibri"/>
                <a:ea typeface="Calibri"/>
                <a:cs typeface="Calibri"/>
                <a:sym typeface="Calibri"/>
              </a:rPr>
              <a:t>Esteban Elia: </a:t>
            </a:r>
            <a:endParaRPr sz="1600" dirty="0">
              <a:latin typeface="Calibri"/>
              <a:ea typeface="Calibri"/>
              <a:cs typeface="Calibri"/>
              <a:sym typeface="Calibri"/>
            </a:endParaRPr>
          </a:p>
          <a:p>
            <a:pPr marL="457200" lvl="0" indent="-330200" algn="l" rtl="0">
              <a:lnSpc>
                <a:spcPct val="105000"/>
              </a:lnSpc>
              <a:spcBef>
                <a:spcPts val="1200"/>
              </a:spcBef>
              <a:spcAft>
                <a:spcPts val="0"/>
              </a:spcAft>
              <a:buSzPts val="1600"/>
              <a:buFont typeface="Calibri"/>
              <a:buChar char="●"/>
            </a:pPr>
            <a:r>
              <a:rPr lang="en" sz="1600" dirty="0">
                <a:latin typeface="Calibri"/>
                <a:ea typeface="Calibri"/>
                <a:cs typeface="Calibri"/>
                <a:sym typeface="Calibri"/>
              </a:rPr>
              <a:t>A priori creo que esto va a ser fuertemente dependiente de la importancia de las variables en el dataset (eliminar variables más importantes “desestabiliza” la correlación que estoy queriendo probar.</a:t>
            </a:r>
            <a:endParaRPr sz="1600" dirty="0">
              <a:latin typeface="Calibri"/>
              <a:ea typeface="Calibri"/>
              <a:cs typeface="Calibri"/>
              <a:sym typeface="Calibri"/>
            </a:endParaRPr>
          </a:p>
          <a:p>
            <a:pPr marL="457200" lvl="0" indent="-330200" algn="l" rtl="0">
              <a:lnSpc>
                <a:spcPct val="105000"/>
              </a:lnSpc>
              <a:spcBef>
                <a:spcPts val="0"/>
              </a:spcBef>
              <a:spcAft>
                <a:spcPts val="0"/>
              </a:spcAft>
              <a:buSzPts val="1600"/>
              <a:buFont typeface="Calibri"/>
              <a:buChar char="●"/>
            </a:pPr>
            <a:r>
              <a:rPr lang="en" sz="1600" dirty="0">
                <a:latin typeface="Calibri"/>
                <a:ea typeface="Calibri"/>
                <a:cs typeface="Calibri"/>
                <a:sym typeface="Calibri"/>
              </a:rPr>
              <a:t>(usualmente) No hace falta una extensa optimización de hiperparametros para obtener un resultado estable</a:t>
            </a:r>
            <a:endParaRPr sz="1600" dirty="0">
              <a:latin typeface="Calibri"/>
              <a:ea typeface="Calibri"/>
              <a:cs typeface="Calibri"/>
              <a:sym typeface="Calibri"/>
            </a:endParaRPr>
          </a:p>
          <a:p>
            <a:pPr marL="457200" lvl="0" indent="-330200" algn="l" rtl="0">
              <a:lnSpc>
                <a:spcPct val="105000"/>
              </a:lnSpc>
              <a:spcBef>
                <a:spcPts val="0"/>
              </a:spcBef>
              <a:spcAft>
                <a:spcPts val="0"/>
              </a:spcAft>
              <a:buSzPts val="1600"/>
              <a:buFont typeface="Calibri"/>
              <a:buChar char="●"/>
            </a:pPr>
            <a:r>
              <a:rPr lang="en" sz="1600" dirty="0">
                <a:latin typeface="Calibri"/>
                <a:ea typeface="Calibri"/>
                <a:cs typeface="Calibri"/>
                <a:sym typeface="Calibri"/>
              </a:rPr>
              <a:t>Se puede reducir mucho el tamaño del dataset final (con respecto a un óptimo teórico) afectando marginalmente el resultado.</a:t>
            </a:r>
            <a:endParaRPr sz="1600" dirty="0">
              <a:latin typeface="Calibri"/>
              <a:ea typeface="Calibri"/>
              <a:cs typeface="Calibri"/>
              <a:sym typeface="Calibri"/>
            </a:endParaRPr>
          </a:p>
          <a:p>
            <a:pPr marL="457200" lvl="0" indent="-330200" algn="l" rtl="0">
              <a:lnSpc>
                <a:spcPct val="105000"/>
              </a:lnSpc>
              <a:spcBef>
                <a:spcPts val="0"/>
              </a:spcBef>
              <a:spcAft>
                <a:spcPts val="0"/>
              </a:spcAft>
              <a:buSzPts val="1600"/>
              <a:buFont typeface="Calibri"/>
              <a:buChar char="●"/>
            </a:pPr>
            <a:r>
              <a:rPr lang="en" sz="1600" dirty="0">
                <a:latin typeface="Calibri"/>
                <a:ea typeface="Calibri"/>
                <a:cs typeface="Calibri"/>
                <a:sym typeface="Calibri"/>
              </a:rPr>
              <a:t>Hay una correlación entre los resultados de Random Forest y Random Trees donde RF performa sistemáticamente mejor en un 3-10%</a:t>
            </a:r>
            <a:endParaRPr sz="1600" dirty="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34"/>
        <p:cNvGrpSpPr/>
        <p:nvPr/>
      </p:nvGrpSpPr>
      <p:grpSpPr>
        <a:xfrm>
          <a:off x="0" y="0"/>
          <a:ext cx="0" cy="0"/>
          <a:chOff x="0" y="0"/>
          <a:chExt cx="0" cy="0"/>
        </a:xfrm>
      </p:grpSpPr>
      <p:sp>
        <p:nvSpPr>
          <p:cNvPr id="3335" name="Google Shape;3335;p4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Calibri"/>
                <a:ea typeface="Calibri"/>
                <a:cs typeface="Calibri"/>
                <a:sym typeface="Calibri"/>
              </a:rPr>
              <a:t>Diseño experimental</a:t>
            </a:r>
            <a:endParaRPr>
              <a:latin typeface="Calibri"/>
              <a:ea typeface="Calibri"/>
              <a:cs typeface="Calibri"/>
              <a:sym typeface="Calibri"/>
            </a:endParaRPr>
          </a:p>
        </p:txBody>
      </p:sp>
      <p:sp>
        <p:nvSpPr>
          <p:cNvPr id="3336" name="Google Shape;3336;p4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dirty="0">
                <a:latin typeface="Calibri"/>
                <a:ea typeface="Calibri"/>
                <a:cs typeface="Calibri"/>
                <a:sym typeface="Calibri"/>
              </a:rPr>
              <a:t>A partir del dataset final proporcionado, se realizarán los siguientes experimentos:</a:t>
            </a:r>
            <a:endParaRPr dirty="0">
              <a:latin typeface="Calibri"/>
              <a:ea typeface="Calibri"/>
              <a:cs typeface="Calibri"/>
              <a:sym typeface="Calibri"/>
            </a:endParaRPr>
          </a:p>
          <a:p>
            <a:pPr marL="457200" lvl="0" indent="-325755" algn="l" rtl="0">
              <a:spcBef>
                <a:spcPts val="1200"/>
              </a:spcBef>
              <a:spcAft>
                <a:spcPts val="0"/>
              </a:spcAft>
              <a:buSzPct val="100000"/>
              <a:buFont typeface="Calibri"/>
              <a:buChar char="●"/>
            </a:pPr>
            <a:r>
              <a:rPr lang="en" dirty="0">
                <a:latin typeface="Calibri"/>
                <a:ea typeface="Calibri"/>
                <a:cs typeface="Calibri"/>
                <a:sym typeface="Calibri"/>
              </a:rPr>
              <a:t>Importancia de variables (varios métodos promediados) - </a:t>
            </a:r>
            <a:endParaRPr dirty="0">
              <a:latin typeface="Calibri"/>
              <a:ea typeface="Calibri"/>
              <a:cs typeface="Calibri"/>
              <a:sym typeface="Calibri"/>
            </a:endParaRPr>
          </a:p>
          <a:p>
            <a:pPr marL="457200" lvl="0" indent="-325755" algn="l" rtl="0">
              <a:spcBef>
                <a:spcPts val="0"/>
              </a:spcBef>
              <a:spcAft>
                <a:spcPts val="0"/>
              </a:spcAft>
              <a:buSzPct val="100000"/>
              <a:buFont typeface="Calibri"/>
              <a:buChar char="●"/>
            </a:pPr>
            <a:r>
              <a:rPr lang="en" dirty="0">
                <a:latin typeface="Calibri"/>
                <a:ea typeface="Calibri"/>
                <a:cs typeface="Calibri"/>
                <a:sym typeface="Calibri"/>
              </a:rPr>
              <a:t>Ordenamos el dataset por importancia de mayor a menor</a:t>
            </a:r>
            <a:endParaRPr dirty="0">
              <a:latin typeface="Calibri"/>
              <a:ea typeface="Calibri"/>
              <a:cs typeface="Calibri"/>
              <a:sym typeface="Calibri"/>
            </a:endParaRPr>
          </a:p>
          <a:p>
            <a:pPr marL="0" lvl="0" indent="0" algn="l" rtl="0">
              <a:spcBef>
                <a:spcPts val="1200"/>
              </a:spcBef>
              <a:spcAft>
                <a:spcPts val="0"/>
              </a:spcAft>
              <a:buNone/>
            </a:pPr>
            <a:r>
              <a:rPr lang="en" dirty="0">
                <a:latin typeface="Calibri"/>
                <a:ea typeface="Calibri"/>
                <a:cs typeface="Calibri"/>
                <a:sym typeface="Calibri"/>
              </a:rPr>
              <a:t>El diseño consiste en crear distintos datasets que describo a continuación y para cada uno hacer lo siguiente:</a:t>
            </a:r>
            <a:endParaRPr dirty="0">
              <a:latin typeface="Calibri"/>
              <a:ea typeface="Calibri"/>
              <a:cs typeface="Calibri"/>
              <a:sym typeface="Calibri"/>
            </a:endParaRPr>
          </a:p>
          <a:p>
            <a:pPr marL="457200" lvl="0" indent="-325755" algn="l" rtl="0">
              <a:spcBef>
                <a:spcPts val="1200"/>
              </a:spcBef>
              <a:spcAft>
                <a:spcPts val="0"/>
              </a:spcAft>
              <a:buSzPct val="100000"/>
              <a:buFont typeface="Calibri"/>
              <a:buChar char="●"/>
            </a:pPr>
            <a:r>
              <a:rPr lang="en" dirty="0">
                <a:latin typeface="Calibri"/>
                <a:ea typeface="Calibri"/>
                <a:cs typeface="Calibri"/>
                <a:sym typeface="Calibri"/>
              </a:rPr>
              <a:t>Entrenar Extremely Randomized Trees (5 seeds) - DEFAULT hyperparameters</a:t>
            </a:r>
            <a:endParaRPr dirty="0">
              <a:latin typeface="Calibri"/>
              <a:ea typeface="Calibri"/>
              <a:cs typeface="Calibri"/>
              <a:sym typeface="Calibri"/>
            </a:endParaRPr>
          </a:p>
          <a:p>
            <a:pPr marL="457200" lvl="0" indent="-325755" algn="l" rtl="0">
              <a:spcBef>
                <a:spcPts val="0"/>
              </a:spcBef>
              <a:spcAft>
                <a:spcPts val="0"/>
              </a:spcAft>
              <a:buSzPct val="100000"/>
              <a:buFont typeface="Calibri"/>
              <a:buChar char="●"/>
            </a:pPr>
            <a:r>
              <a:rPr lang="en" dirty="0">
                <a:latin typeface="Calibri"/>
                <a:ea typeface="Calibri"/>
                <a:cs typeface="Calibri"/>
                <a:sym typeface="Calibri"/>
              </a:rPr>
              <a:t>Entrenar Extremely Randomized Trees (5 seeds) - BO - 5-fold CV</a:t>
            </a:r>
            <a:endParaRPr dirty="0">
              <a:latin typeface="Calibri"/>
              <a:ea typeface="Calibri"/>
              <a:cs typeface="Calibri"/>
              <a:sym typeface="Calibri"/>
            </a:endParaRPr>
          </a:p>
          <a:p>
            <a:pPr marL="457200" lvl="0" indent="-325755" algn="l" rtl="0">
              <a:spcBef>
                <a:spcPts val="0"/>
              </a:spcBef>
              <a:spcAft>
                <a:spcPts val="0"/>
              </a:spcAft>
              <a:buSzPct val="100000"/>
              <a:buFont typeface="Calibri"/>
              <a:buChar char="●"/>
            </a:pPr>
            <a:r>
              <a:rPr lang="en" dirty="0">
                <a:latin typeface="Calibri"/>
                <a:ea typeface="Calibri"/>
                <a:cs typeface="Calibri"/>
                <a:sym typeface="Calibri"/>
              </a:rPr>
              <a:t>Entrenar LightGBM (5 seeds) - BO - 5-fold CV</a:t>
            </a:r>
            <a:endParaRPr dirty="0">
              <a:latin typeface="Calibri"/>
              <a:ea typeface="Calibri"/>
              <a:cs typeface="Calibri"/>
              <a:sym typeface="Calibri"/>
            </a:endParaRPr>
          </a:p>
          <a:p>
            <a:pPr marL="457200" lvl="0" indent="-325755" algn="l" rtl="0">
              <a:spcBef>
                <a:spcPts val="0"/>
              </a:spcBef>
              <a:spcAft>
                <a:spcPts val="0"/>
              </a:spcAft>
              <a:buSzPct val="100000"/>
              <a:buFont typeface="Calibri"/>
              <a:buChar char="●"/>
            </a:pPr>
            <a:r>
              <a:rPr lang="en" dirty="0">
                <a:latin typeface="Calibri"/>
                <a:ea typeface="Calibri"/>
                <a:cs typeface="Calibri"/>
                <a:sym typeface="Calibri"/>
              </a:rPr>
              <a:t>Registrar tiempos de corrida de cada entrenamiento</a:t>
            </a:r>
            <a:endParaRPr dirty="0">
              <a:latin typeface="Calibri"/>
              <a:ea typeface="Calibri"/>
              <a:cs typeface="Calibri"/>
              <a:sym typeface="Calibri"/>
            </a:endParaRPr>
          </a:p>
          <a:p>
            <a:pPr marL="457200" lvl="0" indent="-325755" algn="l" rtl="0">
              <a:spcBef>
                <a:spcPts val="0"/>
              </a:spcBef>
              <a:spcAft>
                <a:spcPts val="0"/>
              </a:spcAft>
              <a:buSzPct val="100000"/>
              <a:buFont typeface="Calibri"/>
              <a:buChar char="●"/>
            </a:pPr>
            <a:r>
              <a:rPr lang="en" dirty="0">
                <a:latin typeface="Calibri"/>
                <a:ea typeface="Calibri"/>
                <a:cs typeface="Calibri"/>
                <a:sym typeface="Calibri"/>
              </a:rPr>
              <a:t>Registrar F1-score, MCC, AUC</a:t>
            </a:r>
          </a:p>
          <a:p>
            <a:pPr marL="457200" lvl="0" indent="-325755" algn="l" rtl="0">
              <a:spcBef>
                <a:spcPts val="0"/>
              </a:spcBef>
              <a:spcAft>
                <a:spcPts val="0"/>
              </a:spcAft>
              <a:buSzPct val="100000"/>
              <a:buFont typeface="Calibri"/>
              <a:buChar char="●"/>
            </a:pPr>
            <a:r>
              <a:rPr lang="en" dirty="0">
                <a:latin typeface="Calibri"/>
                <a:ea typeface="Calibri"/>
                <a:cs typeface="Calibri"/>
                <a:sym typeface="Calibri"/>
              </a:rPr>
              <a:t>Correlacion de Spearman para cada metrica y significancia estadistica</a:t>
            </a:r>
            <a:br>
              <a:rPr lang="en" dirty="0">
                <a:latin typeface="Calibri"/>
                <a:ea typeface="Calibri"/>
                <a:cs typeface="Calibri"/>
                <a:sym typeface="Calibri"/>
              </a:rPr>
            </a:br>
            <a:endParaRPr dirty="0">
              <a:latin typeface="Calibri"/>
              <a:ea typeface="Calibri"/>
              <a:cs typeface="Calibri"/>
              <a:sym typeface="Calibri"/>
            </a:endParaRPr>
          </a:p>
          <a:p>
            <a:pPr marL="0" lvl="0" indent="0" algn="l" rtl="0">
              <a:spcBef>
                <a:spcPts val="1200"/>
              </a:spcBef>
              <a:spcAft>
                <a:spcPts val="1200"/>
              </a:spcAft>
              <a:buNone/>
            </a:pPr>
            <a:endParaRPr dirty="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3341" name="Google Shape;3341;p4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Calibri"/>
                <a:ea typeface="Calibri"/>
                <a:cs typeface="Calibri"/>
                <a:sym typeface="Calibri"/>
              </a:rPr>
              <a:t>Diseño experimental</a:t>
            </a:r>
            <a:endParaRPr>
              <a:latin typeface="Calibri"/>
              <a:ea typeface="Calibri"/>
              <a:cs typeface="Calibri"/>
              <a:sym typeface="Calibri"/>
            </a:endParaRPr>
          </a:p>
        </p:txBody>
      </p:sp>
      <p:sp>
        <p:nvSpPr>
          <p:cNvPr id="3342" name="Google Shape;3342;p4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dirty="0">
                <a:latin typeface="Calibri"/>
                <a:ea typeface="Calibri"/>
                <a:cs typeface="Calibri"/>
                <a:sym typeface="Calibri"/>
              </a:rPr>
              <a:t>Creamos diversos datasets para realizar los experimentos:</a:t>
            </a:r>
            <a:endParaRPr sz="1600" dirty="0">
              <a:latin typeface="Calibri"/>
              <a:ea typeface="Calibri"/>
              <a:cs typeface="Calibri"/>
              <a:sym typeface="Calibri"/>
            </a:endParaRPr>
          </a:p>
          <a:p>
            <a:pPr marL="457200" lvl="0" indent="-330200" algn="l" rtl="0">
              <a:spcBef>
                <a:spcPts val="1200"/>
              </a:spcBef>
              <a:spcAft>
                <a:spcPts val="0"/>
              </a:spcAft>
              <a:buSzPts val="1600"/>
              <a:buFont typeface="Calibri"/>
              <a:buAutoNum type="arabicParenR"/>
            </a:pPr>
            <a:r>
              <a:rPr lang="en" sz="1600" dirty="0">
                <a:latin typeface="Calibri"/>
                <a:ea typeface="Calibri"/>
                <a:cs typeface="Calibri"/>
                <a:sym typeface="Calibri"/>
              </a:rPr>
              <a:t>30% de las mejores features por importancia</a:t>
            </a:r>
            <a:endParaRPr sz="1600" dirty="0">
              <a:latin typeface="Calibri"/>
              <a:ea typeface="Calibri"/>
              <a:cs typeface="Calibri"/>
              <a:sym typeface="Calibri"/>
            </a:endParaRPr>
          </a:p>
          <a:p>
            <a:pPr marL="457200" lvl="0" indent="-330200" algn="l" rtl="0">
              <a:spcBef>
                <a:spcPts val="0"/>
              </a:spcBef>
              <a:spcAft>
                <a:spcPts val="0"/>
              </a:spcAft>
              <a:buSzPts val="1600"/>
              <a:buFont typeface="Calibri"/>
              <a:buAutoNum type="arabicParenR"/>
            </a:pPr>
            <a:r>
              <a:rPr lang="en" sz="1600" dirty="0">
                <a:latin typeface="Calibri"/>
                <a:ea typeface="Calibri"/>
                <a:cs typeface="Calibri"/>
                <a:sym typeface="Calibri"/>
              </a:rPr>
              <a:t>30% de las peores features por importancia</a:t>
            </a:r>
            <a:endParaRPr sz="1600" dirty="0">
              <a:latin typeface="Calibri"/>
              <a:ea typeface="Calibri"/>
              <a:cs typeface="Calibri"/>
              <a:sym typeface="Calibri"/>
            </a:endParaRPr>
          </a:p>
          <a:p>
            <a:pPr marL="457200" lvl="0" indent="-330200" algn="l" rtl="0">
              <a:spcBef>
                <a:spcPts val="0"/>
              </a:spcBef>
              <a:spcAft>
                <a:spcPts val="0"/>
              </a:spcAft>
              <a:buSzPts val="1600"/>
              <a:buFont typeface="Calibri"/>
              <a:buAutoNum type="arabicParenR"/>
            </a:pPr>
            <a:r>
              <a:rPr lang="en" sz="1600" dirty="0">
                <a:latin typeface="Calibri"/>
                <a:ea typeface="Calibri"/>
                <a:cs typeface="Calibri"/>
                <a:sym typeface="Calibri"/>
              </a:rPr>
              <a:t>Random dataset 30% del total de features</a:t>
            </a:r>
            <a:endParaRPr sz="1600" dirty="0">
              <a:latin typeface="Calibri"/>
              <a:ea typeface="Calibri"/>
              <a:cs typeface="Calibri"/>
              <a:sym typeface="Calibri"/>
            </a:endParaRPr>
          </a:p>
          <a:p>
            <a:pPr marL="457200" lvl="0" indent="-330200" algn="l" rtl="0">
              <a:spcBef>
                <a:spcPts val="0"/>
              </a:spcBef>
              <a:spcAft>
                <a:spcPts val="0"/>
              </a:spcAft>
              <a:buSzPts val="1600"/>
              <a:buFont typeface="Calibri"/>
              <a:buAutoNum type="arabicParenR"/>
            </a:pPr>
            <a:r>
              <a:rPr lang="en" sz="1600" dirty="0">
                <a:latin typeface="Calibri"/>
                <a:ea typeface="Calibri"/>
                <a:cs typeface="Calibri"/>
                <a:sym typeface="Calibri"/>
              </a:rPr>
              <a:t>Rolling window size 5% de 30% dataset (restamos al dataset 5% de las variables de mayor importancia y incorporamos el 5% próximo) (5 datasets totales)</a:t>
            </a:r>
            <a:endParaRPr sz="1600" dirty="0">
              <a:latin typeface="Calibri"/>
              <a:ea typeface="Calibri"/>
              <a:cs typeface="Calibri"/>
              <a:sym typeface="Calibri"/>
            </a:endParaRPr>
          </a:p>
          <a:p>
            <a:pPr marL="457200" lvl="0" indent="-330200" algn="l" rtl="0">
              <a:spcBef>
                <a:spcPts val="0"/>
              </a:spcBef>
              <a:spcAft>
                <a:spcPts val="0"/>
              </a:spcAft>
              <a:buSzPts val="1600"/>
              <a:buFont typeface="Calibri"/>
              <a:buAutoNum type="arabicParenR"/>
            </a:pPr>
            <a:r>
              <a:rPr lang="en" sz="1600" dirty="0">
                <a:latin typeface="Calibri"/>
                <a:ea typeface="Calibri"/>
                <a:cs typeface="Calibri"/>
                <a:sym typeface="Calibri"/>
              </a:rPr>
              <a:t>15% mejores + 15% peores features</a:t>
            </a:r>
            <a:endParaRPr sz="1600" dirty="0">
              <a:latin typeface="Calibri"/>
              <a:ea typeface="Calibri"/>
              <a:cs typeface="Calibri"/>
              <a:sym typeface="Calibri"/>
            </a:endParaRPr>
          </a:p>
          <a:p>
            <a:pPr marL="457200" lvl="0" indent="-330200" algn="l" rtl="0">
              <a:spcBef>
                <a:spcPts val="0"/>
              </a:spcBef>
              <a:spcAft>
                <a:spcPts val="0"/>
              </a:spcAft>
              <a:buSzPts val="1600"/>
              <a:buFont typeface="Calibri"/>
              <a:buAutoNum type="arabicParenR"/>
            </a:pPr>
            <a:r>
              <a:rPr lang="en" sz="1600" dirty="0">
                <a:latin typeface="Calibri"/>
                <a:ea typeface="Calibri"/>
                <a:cs typeface="Calibri"/>
                <a:sym typeface="Calibri"/>
              </a:rPr>
              <a:t>30% features random entre el percentil 16 y el 84)</a:t>
            </a:r>
            <a:endParaRPr sz="1600" dirty="0">
              <a:latin typeface="Calibri"/>
              <a:ea typeface="Calibri"/>
              <a:cs typeface="Calibri"/>
              <a:sym typeface="Calibri"/>
            </a:endParaRPr>
          </a:p>
          <a:p>
            <a:pPr marL="457200" lvl="0" indent="-330200" algn="l" rtl="0">
              <a:spcBef>
                <a:spcPts val="0"/>
              </a:spcBef>
              <a:spcAft>
                <a:spcPts val="0"/>
              </a:spcAft>
              <a:buSzPts val="1600"/>
              <a:buFont typeface="Calibri"/>
              <a:buAutoNum type="arabicParenR"/>
            </a:pPr>
            <a:r>
              <a:rPr lang="en" sz="1600" dirty="0">
                <a:latin typeface="Calibri"/>
                <a:ea typeface="Calibri"/>
                <a:cs typeface="Calibri"/>
                <a:sym typeface="Calibri"/>
              </a:rPr>
              <a:t>Full dataset</a:t>
            </a:r>
            <a:endParaRPr sz="1600" dirty="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6"/>
        <p:cNvGrpSpPr/>
        <p:nvPr/>
      </p:nvGrpSpPr>
      <p:grpSpPr>
        <a:xfrm>
          <a:off x="0" y="0"/>
          <a:ext cx="0" cy="0"/>
          <a:chOff x="0" y="0"/>
          <a:chExt cx="0" cy="0"/>
        </a:xfrm>
      </p:grpSpPr>
      <p:sp>
        <p:nvSpPr>
          <p:cNvPr id="3347" name="Google Shape;3347;p4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Calibri"/>
                <a:ea typeface="Calibri"/>
                <a:cs typeface="Calibri"/>
                <a:sym typeface="Calibri"/>
              </a:rPr>
              <a:t>Limitaciones</a:t>
            </a:r>
            <a:endParaRPr>
              <a:latin typeface="Calibri"/>
              <a:ea typeface="Calibri"/>
              <a:cs typeface="Calibri"/>
              <a:sym typeface="Calibri"/>
            </a:endParaRPr>
          </a:p>
        </p:txBody>
      </p:sp>
      <p:sp>
        <p:nvSpPr>
          <p:cNvPr id="3348" name="Google Shape;3348;p4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latin typeface="Calibri"/>
                <a:ea typeface="Calibri"/>
                <a:cs typeface="Calibri"/>
                <a:sym typeface="Calibri"/>
              </a:rPr>
              <a:t>Dado los constrains de tiempo algunas cosas podrian ser mas efectivas en brindar resultados estables y fueron simplificadas:</a:t>
            </a:r>
            <a:endParaRPr sz="1600">
              <a:latin typeface="Calibri"/>
              <a:ea typeface="Calibri"/>
              <a:cs typeface="Calibri"/>
              <a:sym typeface="Calibri"/>
            </a:endParaRPr>
          </a:p>
          <a:p>
            <a:pPr marL="457200" lvl="0" indent="-330200" algn="l" rtl="0">
              <a:spcBef>
                <a:spcPts val="1200"/>
              </a:spcBef>
              <a:spcAft>
                <a:spcPts val="0"/>
              </a:spcAft>
              <a:buSzPts val="1600"/>
              <a:buFont typeface="Calibri"/>
              <a:buChar char="●"/>
            </a:pPr>
            <a:r>
              <a:rPr lang="en" sz="1600">
                <a:latin typeface="Calibri"/>
                <a:ea typeface="Calibri"/>
                <a:cs typeface="Calibri"/>
                <a:sym typeface="Calibri"/>
              </a:rPr>
              <a:t>Utilizamos un solo dataset para todos los experimentos</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Reducimos considerablemente su tamaño</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El tiempo de búsqueda de hyperparameters puede no ser el óptimo.</a:t>
            </a:r>
            <a:endParaRPr sz="1600">
              <a:latin typeface="Calibri"/>
              <a:ea typeface="Calibri"/>
              <a:cs typeface="Calibri"/>
              <a:sym typeface="Calibri"/>
            </a:endParaRPr>
          </a:p>
          <a:p>
            <a:pPr marL="457200" lvl="0" indent="-330200" algn="l" rtl="0">
              <a:spcBef>
                <a:spcPts val="0"/>
              </a:spcBef>
              <a:spcAft>
                <a:spcPts val="0"/>
              </a:spcAft>
              <a:buSzPts val="1600"/>
              <a:buFont typeface="Calibri"/>
              <a:buChar char="●"/>
            </a:pPr>
            <a:r>
              <a:rPr lang="en" sz="1600">
                <a:latin typeface="Calibri"/>
                <a:ea typeface="Calibri"/>
                <a:cs typeface="Calibri"/>
                <a:sym typeface="Calibri"/>
              </a:rPr>
              <a:t>Es un problema de clasificación donde buscamos predecir churn en t+2 basándonos en varios meses de data histórica. Los resultados podrían llegar a ser distintos en problemas de clasificación de otra naturaleza.</a:t>
            </a:r>
            <a:endParaRPr sz="16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3341" name="Google Shape;3341;p4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Calibri"/>
                <a:ea typeface="Calibri"/>
                <a:cs typeface="Calibri"/>
                <a:sym typeface="Calibri"/>
              </a:rPr>
              <a:t>Experimentos</a:t>
            </a:r>
            <a:endParaRPr dirty="0">
              <a:latin typeface="Calibri"/>
              <a:ea typeface="Calibri"/>
              <a:cs typeface="Calibri"/>
              <a:sym typeface="Calibri"/>
            </a:endParaRPr>
          </a:p>
        </p:txBody>
      </p:sp>
      <p:sp>
        <p:nvSpPr>
          <p:cNvPr id="3342" name="Google Shape;3342;p433"/>
          <p:cNvSpPr txBox="1">
            <a:spLocks noGrp="1"/>
          </p:cNvSpPr>
          <p:nvPr>
            <p:ph type="body" idx="1"/>
          </p:nvPr>
        </p:nvSpPr>
        <p:spPr>
          <a:xfrm>
            <a:off x="311700" y="1100030"/>
            <a:ext cx="6013473" cy="3468845"/>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US" sz="1600" dirty="0">
                <a:latin typeface="Calibri"/>
                <a:ea typeface="Calibri"/>
                <a:cs typeface="Calibri"/>
                <a:sym typeface="Calibri"/>
              </a:rPr>
              <a:t>El la </a:t>
            </a:r>
            <a:r>
              <a:rPr lang="en-US" sz="1600" dirty="0" err="1">
                <a:latin typeface="Calibri"/>
                <a:ea typeface="Calibri"/>
                <a:cs typeface="Calibri"/>
                <a:sym typeface="Calibri"/>
              </a:rPr>
              <a:t>primera</a:t>
            </a:r>
            <a:r>
              <a:rPr lang="en-US" sz="1600" dirty="0">
                <a:latin typeface="Calibri"/>
                <a:ea typeface="Calibri"/>
                <a:cs typeface="Calibri"/>
                <a:sym typeface="Calibri"/>
              </a:rPr>
              <a:t> corrida </a:t>
            </a:r>
            <a:r>
              <a:rPr lang="en-US" sz="1600" dirty="0" err="1">
                <a:latin typeface="Calibri"/>
                <a:ea typeface="Calibri"/>
                <a:cs typeface="Calibri"/>
                <a:sym typeface="Calibri"/>
              </a:rPr>
              <a:t>obtuve</a:t>
            </a:r>
            <a:r>
              <a:rPr lang="en-US" sz="1600" dirty="0">
                <a:latin typeface="Calibri"/>
                <a:ea typeface="Calibri"/>
                <a:cs typeface="Calibri"/>
                <a:sym typeface="Calibri"/>
              </a:rPr>
              <a:t> </a:t>
            </a:r>
            <a:r>
              <a:rPr lang="en-US" sz="1600" dirty="0" err="1">
                <a:latin typeface="Calibri"/>
                <a:ea typeface="Calibri"/>
                <a:cs typeface="Calibri"/>
                <a:sym typeface="Calibri"/>
              </a:rPr>
              <a:t>los</a:t>
            </a:r>
            <a:r>
              <a:rPr lang="en-US" sz="1600" dirty="0">
                <a:latin typeface="Calibri"/>
                <a:ea typeface="Calibri"/>
                <a:cs typeface="Calibri"/>
                <a:sym typeface="Calibri"/>
              </a:rPr>
              <a:t> </a:t>
            </a:r>
            <a:r>
              <a:rPr lang="en-US" sz="1600" dirty="0" err="1">
                <a:latin typeface="Calibri"/>
                <a:ea typeface="Calibri"/>
                <a:cs typeface="Calibri"/>
                <a:sym typeface="Calibri"/>
              </a:rPr>
              <a:t>siguientes</a:t>
            </a:r>
            <a:r>
              <a:rPr lang="en-US" sz="1600" dirty="0">
                <a:latin typeface="Calibri"/>
                <a:ea typeface="Calibri"/>
                <a:cs typeface="Calibri"/>
                <a:sym typeface="Calibri"/>
              </a:rPr>
              <a:t> </a:t>
            </a:r>
            <a:r>
              <a:rPr lang="en-US" sz="1600" dirty="0" err="1">
                <a:latin typeface="Calibri"/>
                <a:ea typeface="Calibri"/>
                <a:cs typeface="Calibri"/>
                <a:sym typeface="Calibri"/>
              </a:rPr>
              <a:t>tiempos</a:t>
            </a:r>
            <a:r>
              <a:rPr lang="en-US" sz="1600" dirty="0">
                <a:latin typeface="Calibri"/>
                <a:ea typeface="Calibri"/>
                <a:cs typeface="Calibri"/>
                <a:sym typeface="Calibri"/>
              </a:rPr>
              <a:t> para </a:t>
            </a:r>
            <a:r>
              <a:rPr lang="en-US" sz="1600" dirty="0" err="1">
                <a:latin typeface="Calibri"/>
                <a:ea typeface="Calibri"/>
                <a:cs typeface="Calibri"/>
                <a:sym typeface="Calibri"/>
              </a:rPr>
              <a:t>el</a:t>
            </a:r>
            <a:r>
              <a:rPr lang="en-US" sz="1600" dirty="0">
                <a:latin typeface="Calibri"/>
                <a:ea typeface="Calibri"/>
                <a:cs typeface="Calibri"/>
                <a:sym typeface="Calibri"/>
              </a:rPr>
              <a:t> dataset 1 </a:t>
            </a:r>
          </a:p>
          <a:p>
            <a:pPr marL="0" lvl="0" indent="0" algn="l" rtl="0">
              <a:spcBef>
                <a:spcPts val="0"/>
              </a:spcBef>
              <a:spcAft>
                <a:spcPts val="0"/>
              </a:spcAft>
              <a:buNone/>
            </a:pPr>
            <a:endParaRPr lang="en-US" sz="1600" dirty="0">
              <a:latin typeface="Calibri"/>
              <a:ea typeface="Calibri"/>
              <a:cs typeface="Calibri"/>
              <a:sym typeface="Calibri"/>
            </a:endParaRPr>
          </a:p>
          <a:p>
            <a:pPr marL="0" lvl="0" indent="0" algn="l" rtl="0">
              <a:spcBef>
                <a:spcPts val="0"/>
              </a:spcBef>
              <a:spcAft>
                <a:spcPts val="0"/>
              </a:spcAft>
              <a:buNone/>
            </a:pPr>
            <a:r>
              <a:rPr lang="en-US" sz="1600" dirty="0">
                <a:latin typeface="Calibri"/>
                <a:ea typeface="Calibri"/>
                <a:cs typeface="Calibri"/>
                <a:sym typeface="Calibri"/>
              </a:rPr>
              <a:t> - VM con 24 cores y 64gb </a:t>
            </a:r>
            <a:r>
              <a:rPr lang="en-US" sz="1600" dirty="0" err="1">
                <a:latin typeface="Calibri"/>
                <a:ea typeface="Calibri"/>
                <a:cs typeface="Calibri"/>
                <a:sym typeface="Calibri"/>
              </a:rPr>
              <a:t>usando</a:t>
            </a:r>
            <a:r>
              <a:rPr lang="en-US" sz="1600" dirty="0">
                <a:latin typeface="Calibri"/>
                <a:ea typeface="Calibri"/>
                <a:cs typeface="Calibri"/>
                <a:sym typeface="Calibri"/>
              </a:rPr>
              <a:t> multithreading.</a:t>
            </a:r>
          </a:p>
          <a:p>
            <a:pPr marL="0" lvl="0" indent="0" algn="l" rtl="0">
              <a:spcBef>
                <a:spcPts val="0"/>
              </a:spcBef>
              <a:spcAft>
                <a:spcPts val="0"/>
              </a:spcAft>
              <a:buNone/>
            </a:pPr>
            <a:endParaRPr lang="en-US" sz="1600" dirty="0">
              <a:latin typeface="Calibri"/>
              <a:ea typeface="Calibri"/>
              <a:cs typeface="Calibri"/>
              <a:sym typeface="Calibri"/>
            </a:endParaRPr>
          </a:p>
          <a:p>
            <a:pPr marL="0" lvl="0" indent="0" algn="l" rtl="0">
              <a:spcBef>
                <a:spcPts val="0"/>
              </a:spcBef>
              <a:spcAft>
                <a:spcPts val="0"/>
              </a:spcAft>
              <a:buNone/>
            </a:pPr>
            <a:r>
              <a:rPr lang="en-US" sz="1600" dirty="0">
                <a:latin typeface="Calibri"/>
                <a:ea typeface="Calibri"/>
                <a:cs typeface="Calibri"/>
                <a:sym typeface="Calibri"/>
              </a:rPr>
              <a:t>Total de </a:t>
            </a:r>
            <a:r>
              <a:rPr lang="en-US" sz="1600" dirty="0" err="1">
                <a:latin typeface="Calibri"/>
                <a:ea typeface="Calibri"/>
                <a:cs typeface="Calibri"/>
                <a:sym typeface="Calibri"/>
              </a:rPr>
              <a:t>tiempo</a:t>
            </a:r>
            <a:r>
              <a:rPr lang="en-US" sz="1600" dirty="0">
                <a:latin typeface="Calibri"/>
                <a:ea typeface="Calibri"/>
                <a:cs typeface="Calibri"/>
                <a:sym typeface="Calibri"/>
              </a:rPr>
              <a:t> de </a:t>
            </a:r>
            <a:r>
              <a:rPr lang="en-US" sz="1600" dirty="0" err="1">
                <a:latin typeface="Calibri"/>
                <a:ea typeface="Calibri"/>
                <a:cs typeface="Calibri"/>
                <a:sym typeface="Calibri"/>
              </a:rPr>
              <a:t>entrenamiento</a:t>
            </a:r>
            <a:r>
              <a:rPr lang="en-US" sz="1600" dirty="0">
                <a:latin typeface="Calibri"/>
                <a:ea typeface="Calibri"/>
                <a:cs typeface="Calibri"/>
                <a:sym typeface="Calibri"/>
              </a:rPr>
              <a:t> para un solo seed (50 iterations de HPO):</a:t>
            </a:r>
          </a:p>
          <a:p>
            <a:pPr marL="0" lvl="0" indent="0" algn="l" rtl="0">
              <a:spcBef>
                <a:spcPts val="0"/>
              </a:spcBef>
              <a:spcAft>
                <a:spcPts val="0"/>
              </a:spcAft>
              <a:buNone/>
            </a:pPr>
            <a:endParaRPr lang="en-US" sz="1600" dirty="0">
              <a:latin typeface="Calibri"/>
              <a:ea typeface="Calibri"/>
              <a:cs typeface="Calibri"/>
              <a:sym typeface="Calibri"/>
            </a:endParaRPr>
          </a:p>
          <a:p>
            <a:pPr marL="0" lvl="0" indent="0" algn="l" rtl="0">
              <a:spcBef>
                <a:spcPts val="0"/>
              </a:spcBef>
              <a:spcAft>
                <a:spcPts val="0"/>
              </a:spcAft>
              <a:buNone/>
            </a:pPr>
            <a:r>
              <a:rPr lang="en-US" sz="1600" b="1" dirty="0" err="1">
                <a:latin typeface="Calibri"/>
                <a:ea typeface="Calibri"/>
                <a:cs typeface="Calibri"/>
                <a:sym typeface="Calibri"/>
              </a:rPr>
              <a:t>ExtraTreesDefault</a:t>
            </a:r>
            <a:r>
              <a:rPr lang="en-US" sz="1600" b="1" dirty="0">
                <a:latin typeface="Calibri"/>
                <a:ea typeface="Calibri"/>
                <a:cs typeface="Calibri"/>
                <a:sym typeface="Calibri"/>
              </a:rPr>
              <a:t> = 3.12</a:t>
            </a:r>
          </a:p>
          <a:p>
            <a:pPr marL="0" lvl="0" indent="0" algn="l" rtl="0">
              <a:spcBef>
                <a:spcPts val="0"/>
              </a:spcBef>
              <a:spcAft>
                <a:spcPts val="0"/>
              </a:spcAft>
              <a:buNone/>
            </a:pPr>
            <a:r>
              <a:rPr lang="en-US" sz="1600" b="1" dirty="0" err="1">
                <a:latin typeface="Calibri"/>
                <a:ea typeface="Calibri"/>
                <a:cs typeface="Calibri"/>
                <a:sym typeface="Calibri"/>
              </a:rPr>
              <a:t>LightGBM</a:t>
            </a:r>
            <a:r>
              <a:rPr lang="en-US" sz="1600" b="1" dirty="0">
                <a:latin typeface="Calibri"/>
                <a:ea typeface="Calibri"/>
                <a:cs typeface="Calibri"/>
                <a:sym typeface="Calibri"/>
              </a:rPr>
              <a:t> HPO = 446.3</a:t>
            </a:r>
          </a:p>
          <a:p>
            <a:pPr marL="0" lvl="0" indent="0" algn="l" rtl="0">
              <a:spcBef>
                <a:spcPts val="0"/>
              </a:spcBef>
              <a:spcAft>
                <a:spcPts val="0"/>
              </a:spcAft>
              <a:buNone/>
            </a:pPr>
            <a:r>
              <a:rPr lang="en-US" sz="1600" b="1" dirty="0" err="1">
                <a:latin typeface="Calibri"/>
                <a:ea typeface="Calibri"/>
                <a:cs typeface="Calibri"/>
                <a:sym typeface="Calibri"/>
              </a:rPr>
              <a:t>ExtraTrees</a:t>
            </a:r>
            <a:r>
              <a:rPr lang="en-US" sz="1600" b="1" dirty="0">
                <a:latin typeface="Calibri"/>
                <a:ea typeface="Calibri"/>
                <a:cs typeface="Calibri"/>
                <a:sym typeface="Calibri"/>
              </a:rPr>
              <a:t> HPO = </a:t>
            </a:r>
            <a:r>
              <a:rPr lang="en-US" sz="1600" b="1" dirty="0">
                <a:solidFill>
                  <a:srgbClr val="FF0000"/>
                </a:solidFill>
                <a:latin typeface="Calibri"/>
                <a:ea typeface="Calibri"/>
                <a:cs typeface="Calibri"/>
                <a:sym typeface="Calibri"/>
              </a:rPr>
              <a:t>904.2</a:t>
            </a:r>
          </a:p>
          <a:p>
            <a:pPr marL="0" lvl="0" indent="0" algn="l" rtl="0">
              <a:spcBef>
                <a:spcPts val="0"/>
              </a:spcBef>
              <a:spcAft>
                <a:spcPts val="0"/>
              </a:spcAft>
              <a:buNone/>
            </a:pPr>
            <a:endParaRPr lang="en-US" sz="1600" dirty="0">
              <a:latin typeface="Calibri"/>
              <a:ea typeface="Calibri"/>
              <a:cs typeface="Calibri"/>
              <a:sym typeface="Calibri"/>
            </a:endParaRPr>
          </a:p>
          <a:p>
            <a:pPr marL="285750" indent="-285750"/>
            <a:r>
              <a:rPr lang="en-US" sz="1600" dirty="0" err="1">
                <a:latin typeface="Calibri"/>
                <a:ea typeface="Calibri"/>
                <a:cs typeface="Calibri"/>
                <a:sym typeface="Calibri"/>
              </a:rPr>
              <a:t>Problema</a:t>
            </a:r>
            <a:r>
              <a:rPr lang="en-US" sz="1600" dirty="0">
                <a:latin typeface="Calibri"/>
                <a:ea typeface="Calibri"/>
                <a:cs typeface="Calibri"/>
                <a:sym typeface="Calibri"/>
              </a:rPr>
              <a:t> 1: El </a:t>
            </a:r>
            <a:r>
              <a:rPr lang="en-US" sz="1600" dirty="0" err="1">
                <a:latin typeface="Calibri"/>
                <a:ea typeface="Calibri"/>
                <a:cs typeface="Calibri"/>
                <a:sym typeface="Calibri"/>
              </a:rPr>
              <a:t>remedio</a:t>
            </a:r>
            <a:r>
              <a:rPr lang="en-US" sz="1600" dirty="0">
                <a:latin typeface="Calibri"/>
                <a:ea typeface="Calibri"/>
                <a:cs typeface="Calibri"/>
                <a:sym typeface="Calibri"/>
              </a:rPr>
              <a:t> es </a:t>
            </a:r>
            <a:r>
              <a:rPr lang="en-US" sz="1600" dirty="0" err="1">
                <a:latin typeface="Calibri"/>
                <a:ea typeface="Calibri"/>
                <a:cs typeface="Calibri"/>
                <a:sym typeface="Calibri"/>
              </a:rPr>
              <a:t>peor</a:t>
            </a:r>
            <a:r>
              <a:rPr lang="en-US" sz="1600" dirty="0">
                <a:latin typeface="Calibri"/>
                <a:ea typeface="Calibri"/>
                <a:cs typeface="Calibri"/>
                <a:sym typeface="Calibri"/>
              </a:rPr>
              <a:t> que la </a:t>
            </a:r>
            <a:r>
              <a:rPr lang="en-US" sz="1600" dirty="0" err="1">
                <a:latin typeface="Calibri"/>
                <a:ea typeface="Calibri"/>
                <a:cs typeface="Calibri"/>
                <a:sym typeface="Calibri"/>
              </a:rPr>
              <a:t>enfermedad</a:t>
            </a:r>
            <a:r>
              <a:rPr lang="en-US" sz="1600" dirty="0">
                <a:latin typeface="Calibri"/>
                <a:ea typeface="Calibri"/>
                <a:cs typeface="Calibri"/>
                <a:sym typeface="Calibri"/>
              </a:rPr>
              <a:t>. </a:t>
            </a:r>
            <a:r>
              <a:rPr lang="en-US" sz="1600" dirty="0" err="1">
                <a:latin typeface="Calibri"/>
                <a:ea typeface="Calibri"/>
                <a:cs typeface="Calibri"/>
                <a:sym typeface="Calibri"/>
              </a:rPr>
              <a:t>Tarda</a:t>
            </a:r>
            <a:r>
              <a:rPr lang="en-US" sz="1600" dirty="0">
                <a:latin typeface="Calibri"/>
                <a:ea typeface="Calibri"/>
                <a:cs typeface="Calibri"/>
                <a:sym typeface="Calibri"/>
              </a:rPr>
              <a:t> mas </a:t>
            </a:r>
            <a:r>
              <a:rPr lang="en-US" sz="1600" dirty="0" err="1">
                <a:latin typeface="Calibri"/>
                <a:ea typeface="Calibri"/>
                <a:cs typeface="Calibri"/>
                <a:sym typeface="Calibri"/>
              </a:rPr>
              <a:t>el</a:t>
            </a:r>
            <a:r>
              <a:rPr lang="en-US" sz="1600" dirty="0">
                <a:latin typeface="Calibri"/>
                <a:ea typeface="Calibri"/>
                <a:cs typeface="Calibri"/>
                <a:sym typeface="Calibri"/>
              </a:rPr>
              <a:t> proxy. </a:t>
            </a:r>
            <a:r>
              <a:rPr lang="en-US" sz="1600" dirty="0" err="1">
                <a:latin typeface="Calibri"/>
                <a:ea typeface="Calibri"/>
                <a:cs typeface="Calibri"/>
                <a:sym typeface="Calibri"/>
              </a:rPr>
              <a:t>Posible</a:t>
            </a:r>
            <a:r>
              <a:rPr lang="en-US" sz="1600" dirty="0">
                <a:latin typeface="Calibri"/>
                <a:ea typeface="Calibri"/>
                <a:cs typeface="Calibri"/>
                <a:sym typeface="Calibri"/>
              </a:rPr>
              <a:t> overhead </a:t>
            </a:r>
            <a:r>
              <a:rPr lang="en-US" sz="1600" dirty="0" err="1">
                <a:latin typeface="Calibri"/>
                <a:ea typeface="Calibri"/>
                <a:cs typeface="Calibri"/>
                <a:sym typeface="Calibri"/>
              </a:rPr>
              <a:t>en</a:t>
            </a:r>
            <a:r>
              <a:rPr lang="en-US" sz="1600" dirty="0">
                <a:latin typeface="Calibri"/>
                <a:ea typeface="Calibri"/>
                <a:cs typeface="Calibri"/>
                <a:sym typeface="Calibri"/>
              </a:rPr>
              <a:t> la </a:t>
            </a:r>
            <a:r>
              <a:rPr lang="en-US" sz="1600" dirty="0" err="1">
                <a:latin typeface="Calibri"/>
                <a:ea typeface="Calibri"/>
                <a:cs typeface="Calibri"/>
                <a:sym typeface="Calibri"/>
              </a:rPr>
              <a:t>implementacion</a:t>
            </a:r>
            <a:r>
              <a:rPr lang="en-US" sz="1600" dirty="0">
                <a:latin typeface="Calibri"/>
                <a:ea typeface="Calibri"/>
                <a:cs typeface="Calibri"/>
                <a:sym typeface="Calibri"/>
              </a:rPr>
              <a:t> de </a:t>
            </a:r>
            <a:r>
              <a:rPr lang="en-US" sz="1600" dirty="0" err="1">
                <a:latin typeface="Calibri"/>
                <a:ea typeface="Calibri"/>
                <a:cs typeface="Calibri"/>
                <a:sym typeface="Calibri"/>
              </a:rPr>
              <a:t>ExtraTrees</a:t>
            </a:r>
            <a:r>
              <a:rPr lang="en-US" sz="1600" dirty="0">
                <a:latin typeface="Calibri"/>
                <a:ea typeface="Calibri"/>
                <a:cs typeface="Calibri"/>
                <a:sym typeface="Calibri"/>
              </a:rPr>
              <a:t>. </a:t>
            </a:r>
            <a:r>
              <a:rPr lang="en-US" sz="1600" dirty="0" err="1">
                <a:latin typeface="Calibri"/>
                <a:ea typeface="Calibri"/>
                <a:cs typeface="Calibri"/>
                <a:sym typeface="Calibri"/>
              </a:rPr>
              <a:t>Queda</a:t>
            </a:r>
            <a:r>
              <a:rPr lang="en-US" sz="1600" dirty="0">
                <a:latin typeface="Calibri"/>
                <a:ea typeface="Calibri"/>
                <a:cs typeface="Calibri"/>
                <a:sym typeface="Calibri"/>
              </a:rPr>
              <a:t> </a:t>
            </a:r>
            <a:r>
              <a:rPr lang="en-US" sz="1600" dirty="0" err="1">
                <a:latin typeface="Calibri"/>
                <a:ea typeface="Calibri"/>
                <a:cs typeface="Calibri"/>
                <a:sym typeface="Calibri"/>
              </a:rPr>
              <a:t>eliminado</a:t>
            </a:r>
            <a:r>
              <a:rPr lang="en-US" sz="1600" dirty="0">
                <a:latin typeface="Calibri"/>
                <a:ea typeface="Calibri"/>
                <a:cs typeface="Calibri"/>
                <a:sym typeface="Calibri"/>
              </a:rPr>
              <a:t> </a:t>
            </a:r>
            <a:r>
              <a:rPr lang="en-US" sz="1600" dirty="0" err="1">
                <a:latin typeface="Calibri"/>
                <a:ea typeface="Calibri"/>
                <a:cs typeface="Calibri"/>
                <a:sym typeface="Calibri"/>
              </a:rPr>
              <a:t>como</a:t>
            </a:r>
            <a:r>
              <a:rPr lang="en-US" sz="1600" dirty="0">
                <a:latin typeface="Calibri"/>
                <a:ea typeface="Calibri"/>
                <a:cs typeface="Calibri"/>
                <a:sym typeface="Calibri"/>
              </a:rPr>
              <a:t> </a:t>
            </a:r>
            <a:r>
              <a:rPr lang="en-US" sz="1600" dirty="0" err="1">
                <a:latin typeface="Calibri"/>
                <a:ea typeface="Calibri"/>
                <a:cs typeface="Calibri"/>
                <a:sym typeface="Calibri"/>
              </a:rPr>
              <a:t>candidato</a:t>
            </a:r>
            <a:r>
              <a:rPr lang="en-US" sz="1600" dirty="0">
                <a:latin typeface="Calibri"/>
                <a:ea typeface="Calibri"/>
                <a:cs typeface="Calibri"/>
                <a:sym typeface="Calibri"/>
              </a:rPr>
              <a:t> </a:t>
            </a:r>
            <a:r>
              <a:rPr lang="en-US" sz="1600" dirty="0" err="1">
                <a:latin typeface="Calibri"/>
                <a:ea typeface="Calibri"/>
                <a:cs typeface="Calibri"/>
                <a:sym typeface="Calibri"/>
              </a:rPr>
              <a:t>usando</a:t>
            </a:r>
            <a:r>
              <a:rPr lang="en-US" sz="1600" dirty="0">
                <a:latin typeface="Calibri"/>
                <a:ea typeface="Calibri"/>
                <a:cs typeface="Calibri"/>
                <a:sym typeface="Calibri"/>
              </a:rPr>
              <a:t> HPO</a:t>
            </a:r>
          </a:p>
          <a:p>
            <a:pPr marL="0" indent="0">
              <a:buNone/>
            </a:pPr>
            <a:endParaRPr lang="en-US" sz="1600" dirty="0">
              <a:latin typeface="Calibri"/>
              <a:ea typeface="Calibri"/>
              <a:cs typeface="Calibri"/>
              <a:sym typeface="Calibri"/>
            </a:endParaRPr>
          </a:p>
          <a:p>
            <a:pPr marL="285750" indent="-285750"/>
            <a:r>
              <a:rPr lang="en-US" sz="1600" dirty="0" err="1">
                <a:latin typeface="Calibri"/>
                <a:ea typeface="Calibri"/>
                <a:cs typeface="Calibri"/>
                <a:sym typeface="Calibri"/>
              </a:rPr>
              <a:t>Problema</a:t>
            </a:r>
            <a:r>
              <a:rPr lang="en-US" sz="1600" dirty="0">
                <a:latin typeface="Calibri"/>
                <a:ea typeface="Calibri"/>
                <a:cs typeface="Calibri"/>
                <a:sym typeface="Calibri"/>
              </a:rPr>
              <a:t> 2: Los datapoints para </a:t>
            </a:r>
            <a:r>
              <a:rPr lang="en-US" sz="1600" dirty="0" err="1">
                <a:latin typeface="Calibri"/>
                <a:ea typeface="Calibri"/>
                <a:cs typeface="Calibri"/>
                <a:sym typeface="Calibri"/>
              </a:rPr>
              <a:t>inferir</a:t>
            </a:r>
            <a:r>
              <a:rPr lang="en-US" sz="1600" dirty="0">
                <a:latin typeface="Calibri"/>
                <a:ea typeface="Calibri"/>
                <a:cs typeface="Calibri"/>
                <a:sym typeface="Calibri"/>
              </a:rPr>
              <a:t> </a:t>
            </a:r>
            <a:r>
              <a:rPr lang="en-US" sz="1600" dirty="0" err="1">
                <a:latin typeface="Calibri"/>
                <a:ea typeface="Calibri"/>
                <a:cs typeface="Calibri"/>
                <a:sym typeface="Calibri"/>
              </a:rPr>
              <a:t>una</a:t>
            </a:r>
            <a:r>
              <a:rPr lang="en-US" sz="1600" dirty="0">
                <a:latin typeface="Calibri"/>
                <a:ea typeface="Calibri"/>
                <a:cs typeface="Calibri"/>
                <a:sym typeface="Calibri"/>
              </a:rPr>
              <a:t> real </a:t>
            </a:r>
            <a:r>
              <a:rPr lang="en-US" sz="1600" dirty="0" err="1">
                <a:latin typeface="Calibri"/>
                <a:ea typeface="Calibri"/>
                <a:cs typeface="Calibri"/>
                <a:sym typeface="Calibri"/>
              </a:rPr>
              <a:t>correlacion</a:t>
            </a:r>
            <a:r>
              <a:rPr lang="en-US" sz="1600" dirty="0">
                <a:latin typeface="Calibri"/>
                <a:ea typeface="Calibri"/>
                <a:cs typeface="Calibri"/>
                <a:sym typeface="Calibri"/>
              </a:rPr>
              <a:t> son </a:t>
            </a:r>
            <a:r>
              <a:rPr lang="en-US" sz="1600" dirty="0" err="1">
                <a:latin typeface="Calibri"/>
                <a:ea typeface="Calibri"/>
                <a:cs typeface="Calibri"/>
                <a:sym typeface="Calibri"/>
              </a:rPr>
              <a:t>muy</a:t>
            </a:r>
            <a:r>
              <a:rPr lang="en-US" sz="1600" dirty="0">
                <a:latin typeface="Calibri"/>
                <a:ea typeface="Calibri"/>
                <a:cs typeface="Calibri"/>
                <a:sym typeface="Calibri"/>
              </a:rPr>
              <a:t> </a:t>
            </a:r>
            <a:r>
              <a:rPr lang="en-US" sz="1600" dirty="0" err="1">
                <a:latin typeface="Calibri"/>
                <a:ea typeface="Calibri"/>
                <a:cs typeface="Calibri"/>
                <a:sym typeface="Calibri"/>
              </a:rPr>
              <a:t>pocos</a:t>
            </a:r>
            <a:r>
              <a:rPr lang="en-US" sz="1600" dirty="0">
                <a:latin typeface="Calibri"/>
                <a:ea typeface="Calibri"/>
                <a:cs typeface="Calibri"/>
                <a:sym typeface="Calibri"/>
              </a:rPr>
              <a:t>, </a:t>
            </a:r>
            <a:r>
              <a:rPr lang="en-US" sz="1600" dirty="0" err="1">
                <a:latin typeface="Calibri"/>
                <a:ea typeface="Calibri"/>
                <a:cs typeface="Calibri"/>
                <a:sym typeface="Calibri"/>
              </a:rPr>
              <a:t>deberiamos</a:t>
            </a:r>
            <a:r>
              <a:rPr lang="en-US" sz="1600" dirty="0">
                <a:latin typeface="Calibri"/>
                <a:ea typeface="Calibri"/>
                <a:cs typeface="Calibri"/>
                <a:sym typeface="Calibri"/>
              </a:rPr>
              <a:t> </a:t>
            </a:r>
            <a:r>
              <a:rPr lang="en-US" sz="1600" dirty="0" err="1">
                <a:latin typeface="Calibri"/>
                <a:ea typeface="Calibri"/>
                <a:cs typeface="Calibri"/>
                <a:sym typeface="Calibri"/>
              </a:rPr>
              <a:t>aumentar</a:t>
            </a:r>
            <a:r>
              <a:rPr lang="en-US" sz="1600" dirty="0">
                <a:latin typeface="Calibri"/>
                <a:ea typeface="Calibri"/>
                <a:cs typeface="Calibri"/>
                <a:sym typeface="Calibri"/>
              </a:rPr>
              <a:t> la </a:t>
            </a:r>
            <a:r>
              <a:rPr lang="en-US" sz="1600" dirty="0" err="1">
                <a:latin typeface="Calibri"/>
                <a:ea typeface="Calibri"/>
                <a:cs typeface="Calibri"/>
                <a:sym typeface="Calibri"/>
              </a:rPr>
              <a:t>cantidad</a:t>
            </a:r>
            <a:r>
              <a:rPr lang="en-US" sz="1600" dirty="0">
                <a:latin typeface="Calibri"/>
                <a:ea typeface="Calibri"/>
                <a:cs typeface="Calibri"/>
                <a:sym typeface="Calibri"/>
              </a:rPr>
              <a:t> de seeds.</a:t>
            </a:r>
          </a:p>
          <a:p>
            <a:pPr marL="285750" indent="-285750"/>
            <a:endParaRPr lang="en-US" sz="1600" dirty="0">
              <a:latin typeface="Calibri"/>
              <a:ea typeface="Calibri"/>
              <a:cs typeface="Calibri"/>
              <a:sym typeface="Calibri"/>
            </a:endParaRPr>
          </a:p>
          <a:p>
            <a:pPr marL="0" lvl="0" indent="0" algn="l" rtl="0">
              <a:spcBef>
                <a:spcPts val="0"/>
              </a:spcBef>
              <a:spcAft>
                <a:spcPts val="0"/>
              </a:spcAft>
              <a:buNone/>
            </a:pPr>
            <a:endParaRPr sz="1600" dirty="0">
              <a:latin typeface="Calibri"/>
              <a:ea typeface="Calibri"/>
              <a:cs typeface="Calibri"/>
              <a:sym typeface="Calibri"/>
            </a:endParaRPr>
          </a:p>
        </p:txBody>
      </p:sp>
      <p:pic>
        <p:nvPicPr>
          <p:cNvPr id="3" name="Picture 2">
            <a:extLst>
              <a:ext uri="{FF2B5EF4-FFF2-40B4-BE49-F238E27FC236}">
                <a16:creationId xmlns:a16="http://schemas.microsoft.com/office/drawing/2014/main" id="{052EC806-261B-7466-FA1B-C680F8330744}"/>
              </a:ext>
            </a:extLst>
          </p:cNvPr>
          <p:cNvPicPr>
            <a:picLocks noChangeAspect="1"/>
          </p:cNvPicPr>
          <p:nvPr/>
        </p:nvPicPr>
        <p:blipFill>
          <a:blip r:embed="rId3"/>
          <a:stretch>
            <a:fillRect/>
          </a:stretch>
        </p:blipFill>
        <p:spPr>
          <a:xfrm>
            <a:off x="6325173" y="1100030"/>
            <a:ext cx="2557779" cy="3226169"/>
          </a:xfrm>
          <a:prstGeom prst="rect">
            <a:avLst/>
          </a:prstGeom>
        </p:spPr>
      </p:pic>
    </p:spTree>
    <p:extLst>
      <p:ext uri="{BB962C8B-B14F-4D97-AF65-F5344CB8AC3E}">
        <p14:creationId xmlns:p14="http://schemas.microsoft.com/office/powerpoint/2010/main" val="1479540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3341" name="Google Shape;3341;p433"/>
          <p:cNvSpPr txBox="1">
            <a:spLocks noGrp="1"/>
          </p:cNvSpPr>
          <p:nvPr>
            <p:ph type="title"/>
          </p:nvPr>
        </p:nvSpPr>
        <p:spPr>
          <a:xfrm>
            <a:off x="229198" y="479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Calibri"/>
                <a:ea typeface="Calibri"/>
                <a:cs typeface="Calibri"/>
                <a:sym typeface="Calibri"/>
              </a:rPr>
              <a:t>Rediseño experimental</a:t>
            </a:r>
            <a:endParaRPr dirty="0">
              <a:latin typeface="Calibri"/>
              <a:ea typeface="Calibri"/>
              <a:cs typeface="Calibri"/>
              <a:sym typeface="Calibri"/>
            </a:endParaRPr>
          </a:p>
        </p:txBody>
      </p:sp>
      <p:sp>
        <p:nvSpPr>
          <p:cNvPr id="3342" name="Google Shape;3342;p433"/>
          <p:cNvSpPr txBox="1">
            <a:spLocks noGrp="1"/>
          </p:cNvSpPr>
          <p:nvPr>
            <p:ph type="body" idx="1"/>
          </p:nvPr>
        </p:nvSpPr>
        <p:spPr>
          <a:xfrm>
            <a:off x="311700" y="1152475"/>
            <a:ext cx="62034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sz="1600" dirty="0" err="1">
                <a:latin typeface="Calibri"/>
                <a:ea typeface="Calibri"/>
                <a:cs typeface="Calibri"/>
                <a:sym typeface="Calibri"/>
              </a:rPr>
              <a:t>Aumentar</a:t>
            </a:r>
            <a:r>
              <a:rPr lang="en-US" sz="1600" dirty="0">
                <a:latin typeface="Calibri"/>
                <a:ea typeface="Calibri"/>
                <a:cs typeface="Calibri"/>
                <a:sym typeface="Calibri"/>
              </a:rPr>
              <a:t> la </a:t>
            </a:r>
            <a:r>
              <a:rPr lang="en-US" sz="1600" dirty="0" err="1">
                <a:latin typeface="Calibri"/>
                <a:ea typeface="Calibri"/>
                <a:cs typeface="Calibri"/>
                <a:sym typeface="Calibri"/>
              </a:rPr>
              <a:t>cantidad</a:t>
            </a:r>
            <a:r>
              <a:rPr lang="en-US" sz="1600" dirty="0">
                <a:latin typeface="Calibri"/>
                <a:ea typeface="Calibri"/>
                <a:cs typeface="Calibri"/>
                <a:sym typeface="Calibri"/>
              </a:rPr>
              <a:t> de seeds (mas datapoints) vs mas </a:t>
            </a:r>
            <a:r>
              <a:rPr lang="en-US" sz="1600" dirty="0" err="1">
                <a:latin typeface="Calibri"/>
                <a:ea typeface="Calibri"/>
                <a:cs typeface="Calibri"/>
                <a:sym typeface="Calibri"/>
              </a:rPr>
              <a:t>modelos</a:t>
            </a:r>
            <a:r>
              <a:rPr lang="en-US" sz="1600" dirty="0">
                <a:latin typeface="Calibri"/>
                <a:ea typeface="Calibri"/>
                <a:cs typeface="Calibri"/>
                <a:sym typeface="Calibri"/>
              </a:rPr>
              <a:t> con </a:t>
            </a:r>
            <a:r>
              <a:rPr lang="en-US" sz="1600" dirty="0" err="1">
                <a:latin typeface="Calibri"/>
                <a:ea typeface="Calibri"/>
                <a:cs typeface="Calibri"/>
                <a:sym typeface="Calibri"/>
              </a:rPr>
              <a:t>parametros</a:t>
            </a:r>
            <a:r>
              <a:rPr lang="en-US" sz="1600" dirty="0">
                <a:latin typeface="Calibri"/>
                <a:ea typeface="Calibri"/>
                <a:cs typeface="Calibri"/>
                <a:sym typeface="Calibri"/>
              </a:rPr>
              <a:t> default.</a:t>
            </a:r>
          </a:p>
          <a:p>
            <a:pPr marL="0" lvl="0" indent="0" algn="l" rtl="0">
              <a:spcBef>
                <a:spcPts val="0"/>
              </a:spcBef>
              <a:spcAft>
                <a:spcPts val="0"/>
              </a:spcAft>
              <a:buNone/>
            </a:pPr>
            <a:endParaRPr lang="en-US" sz="1600" dirty="0">
              <a:latin typeface="Calibri"/>
              <a:ea typeface="Calibri"/>
              <a:cs typeface="Calibri"/>
              <a:sym typeface="Calibri"/>
            </a:endParaRPr>
          </a:p>
          <a:p>
            <a:pPr marL="0" lvl="0" indent="0" algn="l" rtl="0">
              <a:spcBef>
                <a:spcPts val="0"/>
              </a:spcBef>
              <a:spcAft>
                <a:spcPts val="0"/>
              </a:spcAft>
              <a:buNone/>
            </a:pPr>
            <a:r>
              <a:rPr lang="en-US" sz="1600" dirty="0" err="1">
                <a:latin typeface="Calibri"/>
                <a:ea typeface="Calibri"/>
                <a:cs typeface="Calibri"/>
                <a:sym typeface="Calibri"/>
              </a:rPr>
              <a:t>Experimento</a:t>
            </a:r>
            <a:r>
              <a:rPr lang="en-US" sz="1600" dirty="0">
                <a:latin typeface="Calibri"/>
                <a:ea typeface="Calibri"/>
                <a:cs typeface="Calibri"/>
                <a:sym typeface="Calibri"/>
              </a:rPr>
              <a:t> final</a:t>
            </a:r>
          </a:p>
          <a:p>
            <a:pPr marL="457200" lvl="0" indent="-325755" algn="l" rtl="0">
              <a:spcBef>
                <a:spcPts val="1200"/>
              </a:spcBef>
              <a:spcAft>
                <a:spcPts val="0"/>
              </a:spcAft>
              <a:buSzPct val="100000"/>
              <a:buFont typeface="Calibri"/>
              <a:buChar char="●"/>
            </a:pPr>
            <a:r>
              <a:rPr lang="en-US" sz="1600" dirty="0" err="1">
                <a:latin typeface="Calibri"/>
                <a:ea typeface="Calibri"/>
                <a:cs typeface="Calibri"/>
                <a:sym typeface="Calibri"/>
              </a:rPr>
              <a:t>Entrenar</a:t>
            </a:r>
            <a:r>
              <a:rPr lang="en-US" sz="1600" dirty="0">
                <a:latin typeface="Calibri"/>
                <a:ea typeface="Calibri"/>
                <a:cs typeface="Calibri"/>
                <a:sym typeface="Calibri"/>
              </a:rPr>
              <a:t> Extremely Randomized Trees (15 seeds) - DEFAULT hyperparameters</a:t>
            </a:r>
          </a:p>
          <a:p>
            <a:pPr indent="-325755">
              <a:buSzPct val="100000"/>
              <a:buFont typeface="Calibri"/>
              <a:buChar char="●"/>
            </a:pPr>
            <a:r>
              <a:rPr lang="en-US" sz="1600" dirty="0" err="1">
                <a:latin typeface="Calibri"/>
                <a:ea typeface="Calibri"/>
                <a:cs typeface="Calibri"/>
                <a:sym typeface="Calibri"/>
              </a:rPr>
              <a:t>Entrenar</a:t>
            </a:r>
            <a:r>
              <a:rPr lang="en-US" sz="1600" dirty="0">
                <a:latin typeface="Calibri"/>
                <a:ea typeface="Calibri"/>
                <a:cs typeface="Calibri"/>
                <a:sym typeface="Calibri"/>
              </a:rPr>
              <a:t> </a:t>
            </a:r>
            <a:r>
              <a:rPr lang="en-US" sz="1600" dirty="0" err="1">
                <a:latin typeface="Calibri"/>
                <a:ea typeface="Calibri"/>
                <a:cs typeface="Calibri"/>
                <a:sym typeface="Calibri"/>
              </a:rPr>
              <a:t>RandomForest</a:t>
            </a:r>
            <a:r>
              <a:rPr lang="en-US" sz="1600" dirty="0">
                <a:latin typeface="Calibri"/>
                <a:ea typeface="Calibri"/>
                <a:cs typeface="Calibri"/>
                <a:sym typeface="Calibri"/>
              </a:rPr>
              <a:t> (15 seeds) - DEFAULT hyperparameters</a:t>
            </a:r>
          </a:p>
          <a:p>
            <a:pPr marL="457200" lvl="0" indent="-325755" algn="l" rtl="0">
              <a:spcBef>
                <a:spcPts val="0"/>
              </a:spcBef>
              <a:spcAft>
                <a:spcPts val="0"/>
              </a:spcAft>
              <a:buSzPct val="100000"/>
              <a:buFont typeface="Calibri"/>
              <a:buChar char="●"/>
            </a:pPr>
            <a:r>
              <a:rPr lang="en-US" sz="1600" dirty="0" err="1">
                <a:latin typeface="Calibri"/>
                <a:ea typeface="Calibri"/>
                <a:cs typeface="Calibri"/>
                <a:sym typeface="Calibri"/>
              </a:rPr>
              <a:t>Entrenar</a:t>
            </a:r>
            <a:r>
              <a:rPr lang="en-US" sz="1600" dirty="0">
                <a:latin typeface="Calibri"/>
                <a:ea typeface="Calibri"/>
                <a:cs typeface="Calibri"/>
                <a:sym typeface="Calibri"/>
              </a:rPr>
              <a:t> </a:t>
            </a:r>
            <a:r>
              <a:rPr lang="en-US" sz="1600" dirty="0" err="1">
                <a:latin typeface="Calibri"/>
                <a:ea typeface="Calibri"/>
                <a:cs typeface="Calibri"/>
                <a:sym typeface="Calibri"/>
              </a:rPr>
              <a:t>LightGBM</a:t>
            </a:r>
            <a:r>
              <a:rPr lang="en-US" sz="1600" dirty="0">
                <a:latin typeface="Calibri"/>
                <a:ea typeface="Calibri"/>
                <a:cs typeface="Calibri"/>
                <a:sym typeface="Calibri"/>
              </a:rPr>
              <a:t> (15 seeds) - DEFAULT hyperparameters</a:t>
            </a:r>
          </a:p>
          <a:p>
            <a:pPr marL="457200" lvl="0" indent="-325755" algn="l" rtl="0">
              <a:spcBef>
                <a:spcPts val="0"/>
              </a:spcBef>
              <a:spcAft>
                <a:spcPts val="0"/>
              </a:spcAft>
              <a:buSzPct val="100000"/>
              <a:buFont typeface="Calibri"/>
              <a:buChar char="●"/>
            </a:pPr>
            <a:r>
              <a:rPr lang="en-US" sz="1600" dirty="0" err="1">
                <a:latin typeface="Calibri"/>
                <a:ea typeface="Calibri"/>
                <a:cs typeface="Calibri"/>
                <a:sym typeface="Calibri"/>
              </a:rPr>
              <a:t>Entrenar</a:t>
            </a:r>
            <a:r>
              <a:rPr lang="en-US" sz="1600" dirty="0">
                <a:latin typeface="Calibri"/>
                <a:ea typeface="Calibri"/>
                <a:cs typeface="Calibri"/>
                <a:sym typeface="Calibri"/>
              </a:rPr>
              <a:t> </a:t>
            </a:r>
            <a:r>
              <a:rPr lang="en-US" sz="1600" dirty="0" err="1">
                <a:latin typeface="Calibri"/>
                <a:ea typeface="Calibri"/>
                <a:cs typeface="Calibri"/>
                <a:sym typeface="Calibri"/>
              </a:rPr>
              <a:t>LightGBM</a:t>
            </a:r>
            <a:r>
              <a:rPr lang="en-US" sz="1600" dirty="0">
                <a:latin typeface="Calibri"/>
                <a:ea typeface="Calibri"/>
                <a:cs typeface="Calibri"/>
                <a:sym typeface="Calibri"/>
              </a:rPr>
              <a:t> (15 seeds) - BO - 5-fold CV</a:t>
            </a:r>
          </a:p>
          <a:p>
            <a:pPr marL="457200" lvl="0" indent="-325755" algn="l" rtl="0">
              <a:spcBef>
                <a:spcPts val="0"/>
              </a:spcBef>
              <a:spcAft>
                <a:spcPts val="0"/>
              </a:spcAft>
              <a:buSzPct val="100000"/>
              <a:buFont typeface="Calibri"/>
              <a:buChar char="●"/>
            </a:pPr>
            <a:r>
              <a:rPr lang="en-US" sz="1600" dirty="0">
                <a:latin typeface="Calibri"/>
                <a:ea typeface="Calibri"/>
                <a:cs typeface="Calibri"/>
                <a:sym typeface="Calibri"/>
              </a:rPr>
              <a:t>Registrar </a:t>
            </a:r>
            <a:r>
              <a:rPr lang="en-US" sz="1600" dirty="0" err="1">
                <a:latin typeface="Calibri"/>
                <a:ea typeface="Calibri"/>
                <a:cs typeface="Calibri"/>
                <a:sym typeface="Calibri"/>
              </a:rPr>
              <a:t>tiempos</a:t>
            </a:r>
            <a:r>
              <a:rPr lang="en-US" sz="1600" dirty="0">
                <a:latin typeface="Calibri"/>
                <a:ea typeface="Calibri"/>
                <a:cs typeface="Calibri"/>
                <a:sym typeface="Calibri"/>
              </a:rPr>
              <a:t> de corrida de </a:t>
            </a:r>
            <a:r>
              <a:rPr lang="en-US" sz="1600" dirty="0" err="1">
                <a:latin typeface="Calibri"/>
                <a:ea typeface="Calibri"/>
                <a:cs typeface="Calibri"/>
                <a:sym typeface="Calibri"/>
              </a:rPr>
              <a:t>cada</a:t>
            </a:r>
            <a:r>
              <a:rPr lang="en-US" sz="1600" dirty="0">
                <a:latin typeface="Calibri"/>
                <a:ea typeface="Calibri"/>
                <a:cs typeface="Calibri"/>
                <a:sym typeface="Calibri"/>
              </a:rPr>
              <a:t> </a:t>
            </a:r>
            <a:r>
              <a:rPr lang="en-US" sz="1600" dirty="0" err="1">
                <a:latin typeface="Calibri"/>
                <a:ea typeface="Calibri"/>
                <a:cs typeface="Calibri"/>
                <a:sym typeface="Calibri"/>
              </a:rPr>
              <a:t>entrenamiento</a:t>
            </a:r>
            <a:endParaRPr lang="en-US" sz="1600" dirty="0">
              <a:latin typeface="Calibri"/>
              <a:ea typeface="Calibri"/>
              <a:cs typeface="Calibri"/>
              <a:sym typeface="Calibri"/>
            </a:endParaRPr>
          </a:p>
          <a:p>
            <a:pPr marL="457200" lvl="0" indent="-325755" algn="l" rtl="0">
              <a:spcBef>
                <a:spcPts val="0"/>
              </a:spcBef>
              <a:spcAft>
                <a:spcPts val="0"/>
              </a:spcAft>
              <a:buSzPct val="100000"/>
              <a:buFont typeface="Calibri"/>
              <a:buChar char="●"/>
            </a:pPr>
            <a:r>
              <a:rPr lang="en-US" sz="1600" dirty="0">
                <a:latin typeface="Calibri"/>
                <a:ea typeface="Calibri"/>
                <a:cs typeface="Calibri"/>
                <a:sym typeface="Calibri"/>
              </a:rPr>
              <a:t>Registrar F1-score, MCC, AUC y </a:t>
            </a:r>
            <a:r>
              <a:rPr lang="en-US" sz="1600" dirty="0" err="1">
                <a:latin typeface="Calibri"/>
                <a:ea typeface="Calibri"/>
                <a:cs typeface="Calibri"/>
                <a:sym typeface="Calibri"/>
              </a:rPr>
              <a:t>ganancia</a:t>
            </a:r>
            <a:r>
              <a:rPr lang="en-US" sz="1600" dirty="0">
                <a:latin typeface="Calibri"/>
                <a:ea typeface="Calibri"/>
                <a:cs typeface="Calibri"/>
                <a:sym typeface="Calibri"/>
              </a:rPr>
              <a:t> custom para </a:t>
            </a:r>
            <a:r>
              <a:rPr lang="en-US" sz="1600" dirty="0" err="1">
                <a:latin typeface="Calibri"/>
                <a:ea typeface="Calibri"/>
                <a:cs typeface="Calibri"/>
                <a:sym typeface="Calibri"/>
              </a:rPr>
              <a:t>este</a:t>
            </a:r>
            <a:r>
              <a:rPr lang="en-US" sz="1600" dirty="0">
                <a:latin typeface="Calibri"/>
                <a:ea typeface="Calibri"/>
                <a:cs typeface="Calibri"/>
                <a:sym typeface="Calibri"/>
              </a:rPr>
              <a:t> </a:t>
            </a:r>
            <a:r>
              <a:rPr lang="en-US" sz="1600" dirty="0" err="1">
                <a:latin typeface="Calibri"/>
                <a:ea typeface="Calibri"/>
                <a:cs typeface="Calibri"/>
                <a:sym typeface="Calibri"/>
              </a:rPr>
              <a:t>problema</a:t>
            </a:r>
            <a:endParaRPr lang="en-US" sz="1600" dirty="0">
              <a:latin typeface="Calibri"/>
              <a:ea typeface="Calibri"/>
              <a:cs typeface="Calibri"/>
              <a:sym typeface="Calibri"/>
            </a:endParaRPr>
          </a:p>
          <a:p>
            <a:pPr indent="-325755">
              <a:buSzPct val="100000"/>
              <a:buFont typeface="Calibri"/>
              <a:buChar char="●"/>
            </a:pPr>
            <a:r>
              <a:rPr lang="es-ES" sz="1600" dirty="0">
                <a:latin typeface="Calibri"/>
                <a:ea typeface="Calibri"/>
                <a:cs typeface="Calibri"/>
                <a:sym typeface="Calibri"/>
              </a:rPr>
              <a:t>Correlación de Spearman para cada métrica y significancia estadística</a:t>
            </a:r>
            <a:br>
              <a:rPr lang="en-US" sz="1600" dirty="0">
                <a:latin typeface="Calibri"/>
                <a:ea typeface="Calibri"/>
                <a:cs typeface="Calibri"/>
                <a:sym typeface="Calibri"/>
              </a:rPr>
            </a:br>
            <a:endParaRPr lang="en-US" sz="1600" dirty="0">
              <a:latin typeface="Calibri"/>
              <a:ea typeface="Calibri"/>
              <a:cs typeface="Calibri"/>
              <a:sym typeface="Calibri"/>
            </a:endParaRPr>
          </a:p>
          <a:p>
            <a:pPr marL="0" lvl="0" indent="0" algn="l" rtl="0">
              <a:spcBef>
                <a:spcPts val="0"/>
              </a:spcBef>
              <a:spcAft>
                <a:spcPts val="0"/>
              </a:spcAft>
              <a:buNone/>
            </a:pPr>
            <a:endParaRPr lang="en-US" sz="1600" dirty="0">
              <a:latin typeface="Calibri"/>
              <a:ea typeface="Calibri"/>
              <a:cs typeface="Calibri"/>
              <a:sym typeface="Calibri"/>
            </a:endParaRPr>
          </a:p>
          <a:p>
            <a:pPr marL="0" lvl="0" indent="0" algn="l" rtl="0">
              <a:spcBef>
                <a:spcPts val="0"/>
              </a:spcBef>
              <a:spcAft>
                <a:spcPts val="0"/>
              </a:spcAft>
              <a:buNone/>
            </a:pPr>
            <a:endParaRPr sz="1600" dirty="0">
              <a:latin typeface="Calibri"/>
              <a:ea typeface="Calibri"/>
              <a:cs typeface="Calibri"/>
              <a:sym typeface="Calibri"/>
            </a:endParaRPr>
          </a:p>
        </p:txBody>
      </p:sp>
      <p:pic>
        <p:nvPicPr>
          <p:cNvPr id="3" name="Picture 2">
            <a:extLst>
              <a:ext uri="{FF2B5EF4-FFF2-40B4-BE49-F238E27FC236}">
                <a16:creationId xmlns:a16="http://schemas.microsoft.com/office/drawing/2014/main" id="{EB98B88E-514A-9361-FF9A-276E23A88451}"/>
              </a:ext>
            </a:extLst>
          </p:cNvPr>
          <p:cNvPicPr>
            <a:picLocks noChangeAspect="1"/>
          </p:cNvPicPr>
          <p:nvPr/>
        </p:nvPicPr>
        <p:blipFill>
          <a:blip r:embed="rId3"/>
          <a:stretch>
            <a:fillRect/>
          </a:stretch>
        </p:blipFill>
        <p:spPr>
          <a:xfrm>
            <a:off x="6733653" y="2571750"/>
            <a:ext cx="2098647" cy="1686032"/>
          </a:xfrm>
          <a:prstGeom prst="rect">
            <a:avLst/>
          </a:prstGeom>
        </p:spPr>
      </p:pic>
      <p:pic>
        <p:nvPicPr>
          <p:cNvPr id="5" name="Picture 4">
            <a:extLst>
              <a:ext uri="{FF2B5EF4-FFF2-40B4-BE49-F238E27FC236}">
                <a16:creationId xmlns:a16="http://schemas.microsoft.com/office/drawing/2014/main" id="{E08C6015-0849-7763-55AC-666485EBB007}"/>
              </a:ext>
            </a:extLst>
          </p:cNvPr>
          <p:cNvPicPr>
            <a:picLocks noChangeAspect="1"/>
          </p:cNvPicPr>
          <p:nvPr/>
        </p:nvPicPr>
        <p:blipFill>
          <a:blip r:embed="rId4"/>
          <a:stretch>
            <a:fillRect/>
          </a:stretch>
        </p:blipFill>
        <p:spPr>
          <a:xfrm>
            <a:off x="6733653" y="1234254"/>
            <a:ext cx="2098647" cy="1337496"/>
          </a:xfrm>
          <a:prstGeom prst="rect">
            <a:avLst/>
          </a:prstGeom>
        </p:spPr>
      </p:pic>
    </p:spTree>
    <p:extLst>
      <p:ext uri="{BB962C8B-B14F-4D97-AF65-F5344CB8AC3E}">
        <p14:creationId xmlns:p14="http://schemas.microsoft.com/office/powerpoint/2010/main" val="4222235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6" name="Google Shape;3341;p433">
            <a:extLst>
              <a:ext uri="{FF2B5EF4-FFF2-40B4-BE49-F238E27FC236}">
                <a16:creationId xmlns:a16="http://schemas.microsoft.com/office/drawing/2014/main" id="{54819B87-A76D-4A79-A04F-FC06BE5B87E7}"/>
              </a:ext>
            </a:extLst>
          </p:cNvPr>
          <p:cNvSpPr txBox="1">
            <a:spLocks noGrp="1"/>
          </p:cNvSpPr>
          <p:nvPr>
            <p:ph type="title"/>
          </p:nvPr>
        </p:nvSpPr>
        <p:spPr>
          <a:xfrm>
            <a:off x="432015" y="270133"/>
            <a:ext cx="3597327"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latin typeface="Calibri"/>
                <a:ea typeface="Calibri"/>
                <a:cs typeface="Calibri"/>
                <a:sym typeface="Calibri"/>
              </a:rPr>
              <a:t>Experimento Dataset 1</a:t>
            </a:r>
            <a:endParaRPr dirty="0">
              <a:latin typeface="Calibri"/>
              <a:ea typeface="Calibri"/>
              <a:cs typeface="Calibri"/>
              <a:sym typeface="Calibri"/>
            </a:endParaRPr>
          </a:p>
        </p:txBody>
      </p:sp>
      <p:sp>
        <p:nvSpPr>
          <p:cNvPr id="7" name="Rectangle 6">
            <a:extLst>
              <a:ext uri="{FF2B5EF4-FFF2-40B4-BE49-F238E27FC236}">
                <a16:creationId xmlns:a16="http://schemas.microsoft.com/office/drawing/2014/main" id="{1D622DA1-4DB1-6486-6ECF-C56AA4BDF13A}"/>
              </a:ext>
            </a:extLst>
          </p:cNvPr>
          <p:cNvSpPr/>
          <p:nvPr/>
        </p:nvSpPr>
        <p:spPr>
          <a:xfrm>
            <a:off x="4221365" y="464371"/>
            <a:ext cx="1024404" cy="281686"/>
          </a:xfrm>
          <a:prstGeom prst="rect">
            <a:avLst/>
          </a:prstGeom>
          <a:solidFill>
            <a:schemeClr val="accent4"/>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000" dirty="0">
                <a:solidFill>
                  <a:schemeClr val="bg1"/>
                </a:solidFill>
                <a:highlight>
                  <a:srgbClr val="000000"/>
                </a:highlight>
              </a:rPr>
              <a:t>30%</a:t>
            </a:r>
          </a:p>
        </p:txBody>
      </p:sp>
      <p:sp>
        <p:nvSpPr>
          <p:cNvPr id="8" name="Rectangle 7">
            <a:extLst>
              <a:ext uri="{FF2B5EF4-FFF2-40B4-BE49-F238E27FC236}">
                <a16:creationId xmlns:a16="http://schemas.microsoft.com/office/drawing/2014/main" id="{C1D77EC5-D54E-677D-2944-61F3A4575A1A}"/>
              </a:ext>
            </a:extLst>
          </p:cNvPr>
          <p:cNvSpPr/>
          <p:nvPr/>
        </p:nvSpPr>
        <p:spPr>
          <a:xfrm>
            <a:off x="4620126" y="464371"/>
            <a:ext cx="625643" cy="281686"/>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highlight>
                  <a:srgbClr val="000000"/>
                </a:highlight>
              </a:rPr>
              <a:t>70%</a:t>
            </a:r>
          </a:p>
        </p:txBody>
      </p:sp>
      <p:pic>
        <p:nvPicPr>
          <p:cNvPr id="10" name="Picture 9">
            <a:extLst>
              <a:ext uri="{FF2B5EF4-FFF2-40B4-BE49-F238E27FC236}">
                <a16:creationId xmlns:a16="http://schemas.microsoft.com/office/drawing/2014/main" id="{F939AFD3-13A7-E90B-DA53-C45F0A749B85}"/>
              </a:ext>
            </a:extLst>
          </p:cNvPr>
          <p:cNvPicPr>
            <a:picLocks noChangeAspect="1"/>
          </p:cNvPicPr>
          <p:nvPr/>
        </p:nvPicPr>
        <p:blipFill>
          <a:blip r:embed="rId3"/>
          <a:stretch>
            <a:fillRect/>
          </a:stretch>
        </p:blipFill>
        <p:spPr>
          <a:xfrm>
            <a:off x="359186" y="1060590"/>
            <a:ext cx="3717641" cy="1886613"/>
          </a:xfrm>
          <a:prstGeom prst="rect">
            <a:avLst/>
          </a:prstGeom>
        </p:spPr>
      </p:pic>
      <p:pic>
        <p:nvPicPr>
          <p:cNvPr id="14" name="Picture 13">
            <a:extLst>
              <a:ext uri="{FF2B5EF4-FFF2-40B4-BE49-F238E27FC236}">
                <a16:creationId xmlns:a16="http://schemas.microsoft.com/office/drawing/2014/main" id="{41B84C69-8007-1320-4496-6D23240D638B}"/>
              </a:ext>
            </a:extLst>
          </p:cNvPr>
          <p:cNvPicPr>
            <a:picLocks noChangeAspect="1"/>
          </p:cNvPicPr>
          <p:nvPr/>
        </p:nvPicPr>
        <p:blipFill>
          <a:blip r:embed="rId4"/>
          <a:stretch>
            <a:fillRect/>
          </a:stretch>
        </p:blipFill>
        <p:spPr>
          <a:xfrm>
            <a:off x="311700" y="2988411"/>
            <a:ext cx="3717642" cy="1884956"/>
          </a:xfrm>
          <a:prstGeom prst="rect">
            <a:avLst/>
          </a:prstGeom>
        </p:spPr>
      </p:pic>
      <p:pic>
        <p:nvPicPr>
          <p:cNvPr id="16" name="Picture 15">
            <a:extLst>
              <a:ext uri="{FF2B5EF4-FFF2-40B4-BE49-F238E27FC236}">
                <a16:creationId xmlns:a16="http://schemas.microsoft.com/office/drawing/2014/main" id="{864071DD-0FA0-141C-E56D-A92A9C8CED00}"/>
              </a:ext>
            </a:extLst>
          </p:cNvPr>
          <p:cNvPicPr>
            <a:picLocks noChangeAspect="1"/>
          </p:cNvPicPr>
          <p:nvPr/>
        </p:nvPicPr>
        <p:blipFill>
          <a:blip r:embed="rId5"/>
          <a:stretch>
            <a:fillRect/>
          </a:stretch>
        </p:blipFill>
        <p:spPr>
          <a:xfrm>
            <a:off x="4450634" y="976406"/>
            <a:ext cx="3968034" cy="1884956"/>
          </a:xfrm>
          <a:prstGeom prst="rect">
            <a:avLst/>
          </a:prstGeom>
        </p:spPr>
      </p:pic>
      <p:pic>
        <p:nvPicPr>
          <p:cNvPr id="18" name="Picture 17">
            <a:extLst>
              <a:ext uri="{FF2B5EF4-FFF2-40B4-BE49-F238E27FC236}">
                <a16:creationId xmlns:a16="http://schemas.microsoft.com/office/drawing/2014/main" id="{1A980284-D246-489C-D6BE-9F2E66E1EB93}"/>
              </a:ext>
            </a:extLst>
          </p:cNvPr>
          <p:cNvPicPr>
            <a:picLocks noChangeAspect="1"/>
          </p:cNvPicPr>
          <p:nvPr/>
        </p:nvPicPr>
        <p:blipFill>
          <a:blip r:embed="rId6"/>
          <a:stretch>
            <a:fillRect/>
          </a:stretch>
        </p:blipFill>
        <p:spPr>
          <a:xfrm>
            <a:off x="4450634" y="3224616"/>
            <a:ext cx="4221366" cy="1313670"/>
          </a:xfrm>
          <a:prstGeom prst="rect">
            <a:avLst/>
          </a:prstGeom>
        </p:spPr>
      </p:pic>
    </p:spTree>
    <p:extLst>
      <p:ext uri="{BB962C8B-B14F-4D97-AF65-F5344CB8AC3E}">
        <p14:creationId xmlns:p14="http://schemas.microsoft.com/office/powerpoint/2010/main" val="372414269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TotalTime>
  <Words>895</Words>
  <Application>Microsoft Office PowerPoint</Application>
  <PresentationFormat>On-screen Show (16:9)</PresentationFormat>
  <Paragraphs>103</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Anton</vt:lpstr>
      <vt:lpstr>Simple Light</vt:lpstr>
      <vt:lpstr>FE - Feature Engineering “Acelerar el FE usando modelos proxy”   </vt:lpstr>
      <vt:lpstr>Hipótesis Experimental de “Acelerar el FE usando modelos proxy” </vt:lpstr>
      <vt:lpstr>Sesgos Cognitivos</vt:lpstr>
      <vt:lpstr>Diseño experimental</vt:lpstr>
      <vt:lpstr>Diseño experimental</vt:lpstr>
      <vt:lpstr>Limitaciones</vt:lpstr>
      <vt:lpstr>Experimentos</vt:lpstr>
      <vt:lpstr>Rediseño experimental</vt:lpstr>
      <vt:lpstr>Experimento Dataset 1</vt:lpstr>
      <vt:lpstr>Experimento Dataset 2</vt:lpstr>
      <vt:lpstr>Experimento Dataset 3</vt:lpstr>
      <vt:lpstr>Experimento Dataset 4</vt:lpstr>
      <vt:lpstr>Experimento Dataset 5</vt:lpstr>
      <vt:lpstr>Experimento Dataset 6</vt:lpstr>
      <vt:lpstr>Experimento Dataset 7</vt:lpstr>
      <vt:lpstr>Experimento Dataset 8</vt:lpstr>
      <vt:lpstr>Experimento Dataset 9</vt:lpstr>
      <vt:lpstr>Experimento Dataset 10</vt:lpstr>
      <vt:lpstr>Experimento Dataset 11</vt:lpstr>
      <vt:lpstr>Resultados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 - Feature Engineering “Acelerar el FE usando modelos proxy”   </dc:title>
  <dc:creator>Esteban Elia</dc:creator>
  <cp:lastModifiedBy>Esteban Elia</cp:lastModifiedBy>
  <cp:revision>3</cp:revision>
  <dcterms:modified xsi:type="dcterms:W3CDTF">2023-05-23T23:12:23Z</dcterms:modified>
</cp:coreProperties>
</file>